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8" autoAdjust="0"/>
  </p:normalViewPr>
  <p:slideViewPr>
    <p:cSldViewPr>
      <p:cViewPr>
        <p:scale>
          <a:sx n="66" d="100"/>
          <a:sy n="66" d="100"/>
        </p:scale>
        <p:origin x="-516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23/09/2020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904" y="3312522"/>
            <a:ext cx="2280248" cy="115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2" y="2945925"/>
            <a:ext cx="2362251" cy="11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7" y="573325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0" y="5698037"/>
            <a:ext cx="2714823" cy="13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76" y="3953485"/>
            <a:ext cx="4904235" cy="12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40" y="4137503"/>
            <a:ext cx="14375497" cy="28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233"/>
            <a:ext cx="7632848" cy="185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Power transformer (yeo)</a:t>
            </a:r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0" y="3262447"/>
            <a:ext cx="7488832" cy="150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4405"/>
            <a:ext cx="7370540" cy="149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commandes reçues, mécontents</a:t>
            </a:r>
          </a:p>
          <a:p>
            <a:r>
              <a:rPr lang="fr-FR" sz="1400" smtClean="0"/>
              <a:t>1: commandes non reçues, mécontents</a:t>
            </a:r>
          </a:p>
          <a:p>
            <a:r>
              <a:rPr lang="fr-FR" sz="1400" smtClean="0"/>
              <a:t>2: petites commandes, satisfaits</a:t>
            </a:r>
          </a:p>
          <a:p>
            <a:r>
              <a:rPr lang="fr-FR" sz="1400" smtClean="0"/>
              <a:t>3: grosses commandes, satisfaits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69814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Quantile transformer(quant_uni)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4" y="5157192"/>
            <a:ext cx="6696744" cy="135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3284984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1361356"/>
            <a:ext cx="7236296" cy="17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UMAP 10 composantes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2" y="2008435"/>
            <a:ext cx="5709379" cy="14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3" y="4341979"/>
            <a:ext cx="6984776" cy="141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44" y="1916832"/>
            <a:ext cx="89598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r>
              <a:rPr lang="fr-FR" sz="1600"/>
              <a:t/>
            </a:r>
            <a:br>
              <a:rPr lang="fr-FR" sz="1600"/>
            </a:br>
            <a:endParaRPr lang="fr-FR" sz="1600" smtClean="0"/>
          </a:p>
          <a:p>
            <a:r>
              <a:rPr lang="fr-FR" b="1" smtClean="0">
                <a:solidFill>
                  <a:schemeClr val="tx2"/>
                </a:solidFill>
              </a:rPr>
              <a:t>SELECTION</a:t>
            </a:r>
            <a:r>
              <a:rPr lang="fr-FR" b="1">
                <a:solidFill>
                  <a:schemeClr val="tx2"/>
                </a:solidFill>
              </a:rPr>
              <a:t> </a:t>
            </a:r>
            <a:r>
              <a:rPr lang="fr-FR" b="1" smtClean="0">
                <a:solidFill>
                  <a:schemeClr val="tx2"/>
                </a:solidFill>
              </a:rPr>
              <a:t>C | monetary aspects, recency and frequency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RFM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b="1"/>
              <a:t>:</a:t>
            </a:r>
            <a:r>
              <a:rPr lang="fr-FR" sz="1600"/>
              <a:t> 'time_since_last_purch', 'tot_price', </a:t>
            </a:r>
            <a:r>
              <a:rPr lang="fr-FR" sz="1600" smtClean="0"/>
              <a:t>'mean_nb_items_per_ord‘, 'tot_nb_deliv_ord’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Payment</a:t>
            </a:r>
            <a:r>
              <a:rPr lang="fr-FR" sz="1600" b="1"/>
              <a:t> </a:t>
            </a:r>
            <a:r>
              <a:rPr lang="fr-FR" sz="1600" b="1" smtClean="0"/>
              <a:t>modalities</a:t>
            </a:r>
            <a:r>
              <a:rPr lang="fr-FR" sz="1600" smtClean="0"/>
              <a:t>:</a:t>
            </a:r>
            <a:r>
              <a:rPr lang="fr-FR" sz="1600"/>
              <a:t> </a:t>
            </a:r>
            <a:r>
              <a:rPr lang="fr-FR" sz="160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sp>
        <p:nvSpPr>
          <p:cNvPr id="3" name="ZoneTexte 2"/>
          <p:cNvSpPr txBox="1"/>
          <p:nvPr/>
        </p:nvSpPr>
        <p:spPr>
          <a:xfrm>
            <a:off x="61156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'cust_region</a:t>
            </a:r>
            <a:r>
              <a:rPr lang="fr-FR" sz="1200"/>
              <a:t>', </a:t>
            </a:r>
            <a:r>
              <a:rPr lang="fr-FR" sz="1200" b="1"/>
              <a:t>'mean_nb_items_per_ord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'tot_nb_items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'mean_freight_val_per_order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'tot_freight_val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'mean_price_per_order</a:t>
            </a:r>
            <a:r>
              <a:rPr lang="fr-FR" sz="1200"/>
              <a:t>', </a:t>
            </a:r>
            <a:r>
              <a:rPr lang="fr-FR" sz="1200" b="1"/>
              <a:t>'tot_price</a:t>
            </a:r>
            <a:r>
              <a:rPr lang="fr-FR" sz="1200"/>
              <a:t>', </a:t>
            </a:r>
            <a:r>
              <a:rPr lang="fr-FR" sz="1200" b="1"/>
              <a:t>'tot_nb_deliv_ord</a:t>
            </a:r>
            <a:r>
              <a:rPr lang="fr-FR" sz="1200"/>
              <a:t>', </a:t>
            </a:r>
            <a:r>
              <a:rPr lang="fr-FR" sz="1200" b="1"/>
              <a:t>'avg_freight_payval_ratio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 b="1"/>
              <a:t>'mean_ship_delay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'mean_ship_time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'single_purch</a:t>
            </a:r>
            <a:r>
              <a:rPr lang="fr-FR" sz="1200"/>
              <a:t>', </a:t>
            </a:r>
            <a:r>
              <a:rPr lang="fr-FR" sz="1200" b="1"/>
              <a:t>'nb_not_rec_orders</a:t>
            </a:r>
            <a:r>
              <a:rPr lang="fr-FR" sz="1200"/>
              <a:t>', </a:t>
            </a:r>
            <a:r>
              <a:rPr lang="fr-FR" sz="1200" b="1"/>
              <a:t>'time_since_last_purch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'time_since_first_purch</a:t>
            </a:r>
            <a:r>
              <a:rPr lang="fr-FR" sz="1200"/>
              <a:t>', </a:t>
            </a:r>
            <a:r>
              <a:rPr lang="fr-FR" sz="1200" b="1"/>
              <a:t>'mean_prod_vol_cm3</a:t>
            </a:r>
            <a:r>
              <a:rPr lang="fr-FR" sz="1200"/>
              <a:t>', </a:t>
            </a:r>
            <a:r>
              <a:rPr lang="fr-FR" sz="1200" b="1"/>
              <a:t>'tot_comment_length</a:t>
            </a:r>
            <a:r>
              <a:rPr lang="fr-FR" sz="1200"/>
              <a:t>', </a:t>
            </a:r>
            <a:r>
              <a:rPr lang="fr-FR" sz="1200" b="1"/>
              <a:t>'mean_prod_descr_length</a:t>
            </a:r>
            <a:r>
              <a:rPr lang="fr-FR" sz="1200"/>
              <a:t>', </a:t>
            </a:r>
            <a:r>
              <a:rPr lang="fr-FR" sz="1200" b="1"/>
              <a:t>'mean_prod_wei_g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'mean_comment_length</a:t>
            </a:r>
            <a:r>
              <a:rPr lang="fr-FR" sz="1200"/>
              <a:t>', </a:t>
            </a:r>
            <a:r>
              <a:rPr lang="fr-FR" sz="1200" b="1"/>
              <a:t>'mean_rev_score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'mean_pay_value_per_order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'tot_pay_value</a:t>
            </a:r>
            <a:r>
              <a:rPr lang="fr-FR" sz="1200" smtClean="0"/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'paytype_not_defined_tot_nb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', 'paytype_boleto_tot_nb', </a:t>
            </a:r>
            <a:r>
              <a:rPr lang="fr-FR" sz="1200" b="1"/>
              <a:t>'mean_pay_install</a:t>
            </a:r>
            <a:r>
              <a:rPr lang="fr-FR" sz="1200"/>
              <a:t>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'paytype_voucher_tot_nb', 'paytype_debit_card_tot_nb', 'paytype_credit_card_tot_nb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'cat_multimedia_tot_nb', 'cat_office_tot_nb', 'cat_leisure_tot_nb', 'cat_home_tot_nb', 'cat_food_tot_nb', 'cat_unknown_tot_nb', 'cat_diy_tot_nb', 'cat_electronics_tot_nb', 'cat_furniture_tot_nb', 'cat_hygiene_tot_nb', 'cat_fashion_tot_nb', 'cat_miscellaneous_tot_nb', 'cat_books_tot_nb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</p:spTree>
    <p:extLst>
      <p:ext uri="{BB962C8B-B14F-4D97-AF65-F5344CB8AC3E}">
        <p14:creationId xmlns:p14="http://schemas.microsoft.com/office/powerpoint/2010/main" val="42420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2838"/>
            <a:ext cx="7481153" cy="150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795949"/>
            <a:ext cx="6834093" cy="129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49" y="3528645"/>
            <a:ext cx="3113551" cy="1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142864"/>
            <a:ext cx="32575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373216"/>
            <a:ext cx="7154813" cy="173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21" y="1924243"/>
            <a:ext cx="4214044" cy="187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9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08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jUAAAEdCAYAAAD0ApZeAAAABHNCSVQICAgIfAhkiAAAAAlwSFlzAAALEgAACxIB0t1+/AAAADh0RVh0U29mdHdhcmUAbWF0cGxvdGxpYiB2ZXJzaW9uMy4yLjIsIGh0dHA6Ly9tYXRwbG90bGliLm9yZy+WH4yJAAAgAElEQVR4nOzdd3wU1fr48c9sS9lNsumdFEJLQi8RUEFUxAYXREBAyg9EuOIXr4perwVFQGzYG4g0RQWuSpF2KQGlikgg9F4SAgHSk022nN8fS0bSqAkb4Lxfr4XszJkzz87Ozj57zpkZRQghkCRJkiRJusFpXB2AJEmSJElSdZBJjSRJkiRJNwWZ1EiSJEmSdFOQSY0kSZIkSTcFmdRIkiRJknRTkEmNJEmSJEk3BZnUSC7XsWNHFEWhY8eO6jRFUVAUhddffx2A5ORkdVpycrJL4ryVvf766+r2r07V+b4eOnSI++67Dx8fHxRFoVmzZtUT5HUWHR2NoigMGjTI1aFI0g1HJjVSjbFarUycOJH4+HiMRiPe3t7UrVuXbt26sXnzZrVcfHw8SUlJxMfHuzDaa1PVF5FMxi7O29ubpKQkkpKS8Pb2vqa6nn32WZYvX05hYSGtWrWiSZMm1RRlRaXvaWWPC5Pz2qamklNJqi10rg5Aunm98MILfPjhhwDExcXh4eHB0aNHWbBgAd27d6dNmzYAfP75564MU3KhFi1asHHjxmqpa+fOnQA8+uijzJ49+5rrE0Jgt9vR6SoeJpOSkso8t1qtbN26FYDQ0NBrXveNxGazodVqZaIk1QqypUaqMd9//z0Ar776Kvv372f79u1kZ2ezYcMGNaGByrufLiYtLY3u3btjNBqJiYlh6tSpZeYfO3aMAQMGEBISgl6vJzw8nGHDhnH69Gm1zKBBg1AUhejoaHXa9OnT1V+xR44cUacvX76cTp064e3tjbu7O0lJSSxcuBCAI0eOoCgKR48eBWDGjBllus7uuusutZ677rqrTGuOEILPPvuMpk2b4uHhgY+PD127dmXXrl0Xff1//vknd999N6Ghobi5uWE0GmndujXffvttmXKlcbz44ouMHDkSf39/goKCGDVqFDabTS03evRoEhISMJvN6PV6wsLCGDhwICdPnqwyhpdeeglFUQgPD8dut6vTBwwYgKIo3HbbbQDs27eP7t27ExwcjJubG2FhYdxzzz0sW7YMqLwl69SpUzz++OOEhYXh5uZGUFAQd9xxR4XXV6r0PThw4ADg3O8u3M7nzp1j5MiR1KlTB71eT1BQEI899hgHDx5U67iwBWPJkiXEx8ej1+tJTU2tdJ0bN24s8xg5cqQ675lnnqlyuwHk5eXxwgsvEBcXh5ubG35+ftxzzz2cO3fuoq9PURSmT5+uTq+sdfCDDz4o0zKakJDA4MGDAefn7I033lDLlq8zLy+PZ599lpiYGAwGA6GhoQwfPpzs7Gx1mQs/N9OnT1fL5uTksHnzZu69914CAgJwc3MjMjKSBx98kC1btlx0e0hStRKSVEMCAwMFIG677TaxYMECcfLkyUrLdejQQQCiQ4cO6jRAAGLMmDFCCCFWr16tTvPw8BDR0dHC29tbAEKj0Yjdu3cLIYQ4deqUCAsLE4Bwc3MT8fHxQq/XC0DUq1dP5OXlCSGEGDhwoABEVFSUus5p06ap6zh8+LAQQoi5c+cKRVEEICIiIkRcXJwAhKIoYu7cuSI9PV0kJSUJg8EgABEQECCSkpJEUlKSmDJlimjUqJFaZ6NGjURSUpIYO3asEEKIkSNHlpkXHBwsAOHj4yMOHjxY5XadO3eu0Gg0IioqSjRv3lz4+vqq9SxatKjCNtTr9cLPz0+Eh4er0yZPnqyWS0hIED4+PiIxMVE0bNhQfb2tW7dWy4wZM0ZdVgghjhw5IjQaTZl1FhcXC7PZLADxxRdfCCGEaNGihQCEr6+vaNGihRrDm2++WeF9Xb16tRBCiB49eghAGI1G0aJFCxEVFSU0Go0YMmRIpdujqvdg7NixoqioSCQmJgpAaLVaER8fL9zd3dVyx48fr/D6DAaDiImJEZGRkeKvv/6q8n0o5XA41Pf5wn24MsXFxeo2AURkZKSoX7++0Gg06j4XFRUlADFw4EAhhBCHDx9Wy0+bNk2tq3y5BQsWlNmf4uPjhaenp9BqtUIIIUaMGFFmHyjdTxctWlQmLoPBIJo0aSKMRqMARIsWLURJSYkQ4u/PjV6vFxqNRtSvX18EBweLs2fPioCAAAGIoKAg0bx5c3V/njVr1iW3oSRVF5nUSDXmwi+K0kf9+vXFq6++KgoKCtRyV5rU9OzZUzgcDpGSkqJOK/0Sfe2119SkY/PmzUIIIZYsWaKW+/jjj4UQl5/UxMTECED07dtXOBwOIYQQQ4cOVZOkUuW/YEpV9qUthPOLqjR5+Oqrr4QQQlgsFpGQkCAAMXTo0Cq3a3p6usjIyFCfFxUVqclW//79K2zDmJgYkZ2dLYqKitSEr3fv3mq5lJQUYbfb1edTpkxRlz1w4ECF97JU165dBSC6d+8uhBBi8eLFajKZlZUlhBDCZDIJQKxdu1Zd7vjx42LPnj1Vbp/SJGTmzJnqMpmZmWLbtm1VbhMhKn8PvvnmG7X+uXPnCiGE2LFjh9BqtQIQzz77bIXX9+9//1td3mazXXSdQggxf/58ddnFixdftOyMGTPUshMmTFCn79u3T+Tm5lb6Oi43qXnvvfcEIO6++261jNVqFWvWrFGfV/Y+XhiXTqcTqampQghn4lq6nb799lshxN+fG0B8+eWXQghnUnfmzBl1+rFjx9R69+/fL44cOXLJbShJ1UV2P0k15vXXX+enn36iW7du6iDQffv28eabbzJgwICrrrdfv34oilJmYPGpU6cA+OOPPwDnGJ7WrVsD0KVLF3x9fQGuqCk8MzOTw4cPAzB79mw0Gg2KovD1118DsH//fs6ePXtVr+GPP/5AnL+X7JNPPomiKLi7u6vjQi42zkSj0fDcc88RFhaGTqfDw8ND7XpJT0+vUL5r1674+Pjg7u5OTEwM8Pf2AkhJSaF169aYTCYUReGJJ55Q51VWX6mnnnoKgEWLFpGZmcm8efMA6NatG2azGYCHH34YgLvvvpsGDRrQrVs35s6dS3h4eJX1li4zaNAg6tatywMPPMBXX31FWFhYlctUpXR/MBgMPPLIIwAkJiaqg4gr2x9GjRql/q3Vai+5jnfeeQeAJk2acP/991+07KZNmwDQ6/U8//zz6vR69erh5eV1yXVdzH333YfBYGDlypUEBATQrl07/u///g+9Xn/JZUvjstlsJCYmql1MpV2L5fdHDw8PdT9RFAV/f3/atm0LQP369UlMTKRXr16sXr36qt43SbpacqCwVKO6d+9O9+7dEUKwdetWhg0bxtatW1m4cCEOhwON5srz6tIvzAsHcJYmCJerdFDjheNBcnJyqiwfExNDUFBQhelWq/WK1luZpk2b4u7uXmbaxb4I+vfvz4oVK9TEzmQysWvXLvLy8sq8nlKl2wv+3mal2+v3339n4MCBCCHw9/cnPj6e/Px8du/eDVBpfaXuvfde6tWrx/79+/nmm2+YP38+QJkxHjNnzqRr164kJyeza9culi9fzoIFC0hOTlbLlzd+/Hjat2/PsmXLSE1N5ffff2fJkiXMnTuXbdu2VRlPdQkODr7ssuvXr2fdunWAc2D8lbjcgbUXlrvY/pqYmMjOnTuZPXs2f/31FykpKXzxxRdMnjyZjRs30qpVq0uuS6/X06JFiwrTy2+TwMDACp/dlStXMnv2bNatW8euXbv4+eefmTt3LqmpqXz00UeX9Vol6VrJlhqpxrzyyivql5CiKLRs2ZKGDRsC4OXldVUJzaWUts4cOHBA/ZW+dOlSsrKyANQDe2mCcvr0afLy8nA4HBW+ZAMDA9WBxImJifz222/qwNA5c+bw0ksvERISAoCnpycABQUFZeoonV5+XqtWrdQvq8cee6zMoNPPPvuszK/48kp/NT/xxBOkpqayePFiTCbT5W6iMjZt2qQmODt27GDz5s2X3YqmKAojRowA4M033+Ts2bOEhobSuXNntcxvv/1G9+7d+fLLL1m7di1jxowBYNWqVVXWu27dOjp06MDHH3/MqlWrmDx5MuBsUbrSlrHS/aGkpIT//ve/AKSmprJ9+3aASr/or+QsnrfffhuAqKgoevfufcnypWdNWa1WJk2apE4/ePAg+fn5lS5zYTJdOrg5OTm5zABecLYcKorCa6+9xs8//8yePXvw9vbGbrezZs0aoOr9sXQ72Ww2PvzwQ3Vf/P333xkzZgz9+/cvs67y20gIwfr16xk0aBDffPMNGzduZMiQIcDF32tJqnYu7PqSbnKlAwUDAgJEixYtRJ06ddR+95EjR6rlrnRMzYVjU8qXO3XqlAgNDVXHdiQkJKgDhePi4tSBwsuWLVOXjYuLE40bN1YHvnLBmJoffvhBnebv7y+aNWsmQkNDhaIoZeLt3r27AOeg5RYtWohBgwYJIYQ4c+aMun4/Pz+RlJSkju0YMWKEWnedOnVEkyZN1EG/pa+nMu3atVPXFR8fL8xms7rcxbZhZdt6+fLlZV5fw4YNhZ+fX4VtXdVYjKysLOHp6anOGz16dJn54eHhwsPDQ9SvX180a9ZM3Rbt2rWr8n1t3769MBgMom7duqJFixbCw8NDgHOgdum4pspUNqamsoHCpfVVNVD4cu3evVsdF1U6VutSyg8UrlOnjmjQoIHQarVVDhQWQoi2bduqA3Q7duwoTCaTur+WlisdCxUaGiqaN2+ujp8CxPLly4UQZcf/REVFiaSkJHHw4EFhsVhEs2bN1PFo8fHxomHDhup7W/reVDYWTQjn2B1AeHl5ifj4eJGYmKjG17dv38veppJ0rWRLjVRjxo0bR7du3fDy8mLPnj1kZGRQr149/vOf//Dee+/VyDqDgoLYuHEjjz/+OGazmb179xIYGMjQoUNZt26d2qLRuXNnxo0bR1hYGCdPnqRhw4aMGzeuQn29e/dmyZIldOrUiZKSEnbv3o27uzuPPvpomdaUcePGcdttt2EwGNi6dSs7duwAwN/fn48//pjIyEiysrLYtGkTGRkZAHz66ad8/PHHNG3alNOnT3P48GFCQ0MZMWKEOv6jMtOnT+euu+7C3d2dwsJCPvzww6u+0Ny9997L22+/TVhYGEVFRTRs2JAvvvjispc3m8307dtXfT5w4MAy8//f//t/NG7cmLNnz7Jz504CAwPp168fP/zwQ5V19u7dmzZt2pCXl8eOHTvw8vKiW7duLFmy5IqvheLu7s6aNWt46qmnCA0NZd++fRiNRnr37s3GjRuJiIi4ovou9O6776rddqWtEpdiMBhITk5m9OjRxMbGcvLkSU6fPk2HDh0uevHB6dOnc8cdd6DT6UhLS+PTTz8lMjKyTJnmzZvTo0cP3Nzc2L17N3l5eTRv3pypU6dy7733AvDQQw/xxBNP4O/vz9GjR9m0aROFhYW4ubmRnJzMs88+S3R0NPv37yczM5OEhAReeeUVEhMTL/q6tFotw4cPJzY2lvT0dPbt20dERATDhw/ns88+u6xtI0nVQRHiCgcjSJIkXWDSpEk899xztG7dusyVoiVJkq43OVBYkqSr8tNPP/H999+zZMkS4MoHykqSJFU32f0kSdJV2b59O/PmzcPDw4OxY8fSs2dPV4ckSdItTnY/SZIkSZJ0U5AtNZIkSZIk3RRkUiNJkiRJ0k1BJjWSJEmSJN0UZFIjSZIkSdJNQSY1kiRJkiTdFFyS1CiKot5V+Fp98cUXBAcHYzKZrui+MIMGDeKVV16plhhuFFd6NdbrzWQycejQIaDs+5OcnHxNV36VJMn1fvvtNxo0aHDD1CvdmKo9qYmOjiYoKKjMzdK+/vprOnbsWN2rwmq18uyzz7J8+XLy8/Px9/ev9nVcjKu/bE0mU5mHVqvl6aefvqY6p0+fjqIo/Pjjj9UU5eXLz88nNjb2uq+3KtOnT+f2228vM626k2EhBC+++CL+/v74+/vz4osvXvSO45mZmfTt2xcfHx98fX3p169fmfkrVqygRYsWGI1GIiIimDNnDuA88JffXxRFUW/yKEk17Y477mDv3r3XXE/5H8XVVe+lHDlyBEVRsNlsFy03f/58mjVrhre3NwEBAXTq1InDhw8D8Prrr6Moivq5BOdNRBVF4ciRI4DzGGMwGMp8Vps2bVpjr+tmUyMtNXa7/brcav7UqVNYLBYSEhJqfF014VIfjkvJz89XHxkZGXh4ePDoo49eU50zZszAz8+PmTNnXlM90uWZPHkyv/zyCykpKWzfvp2FCxfy1VdfVVm+R48ehISEcOzYMU6fPl3m/lO7du2ib9++jB8/npycHFJSUmjZsiXgPPBfuL8sWrQIk8lEly5davw1SreGaz2e3QwOHDjAgAEDeP/998nJyeHw4cM89dRTaLVatYyfnx9jxozBbrdXWc8LL7xQ5vOakpJyPcK/KdRIUjN69Gjee+89srOzqyyzePFiYmNjCQgIYPTo0TgcjkrLFRcX88wzzxAWFkZYWBjPPPMMxcXF7Nu3T21yNJvNdOrUqdLlf//9d9q1a4fZbCYyMpLp06dXKFPZL/ILfw0sXryY+Ph4vLy8CA8P57333qOgoID777+f9PR0NZtOT0/H4XAwceJE6tati7+/P7169eLcuXPA35n+1KlTqVOnDp06dcJisdC/f3/8/f0xm820bt2aU6dOXXIbl/ff//6XoKAg7rjjjitettTRo0dZs2YNkydPZtmyZeqNF0eMGFHmyxOgW7duTJo0CYCtW7fSvHlzvLy8ePTRR+ndu3eVrRkHDhygQ4cO+Pj4EBAQQO/evdV5l+qWfP/99wkKCiI0NJRp06ap03NychgwYACBgYFERUUxbtw4dX96/fXX6d+/v1q2/K+tnJwchgwZQmhoKOHh4bzyyivY7XZ2797N8OHD2bBhAyaTCbPZzOTJk/nuu+945513MJlMPPzwwwCkp6fzyCOPEBgYSExMDB9//PFlb/MZM2bw3HPPERERQXh4OM8991yl+yjA8uXLOX78OO+++y4+Pj7o9XqaN2+uzh83bhxPPvkk999/PzqdDn9/f+rWrVvlenv27InRaLzsWKVbT3R0NG+99Rbx8fH4+voyePBgLBYL8HdL9dtvv01ISAiDBw+u8nh9YflSF/vc2O12JkyYQN26dfHy8qJly5YcP36cO++8E4CmTZtiMpn48ccfK9S7e/duOnbsiNlsJiEhgQULFqjzBg0axFNPPcWDDz6Il5cXSUlJHDx48LK2Rem6zWYzJpOJDRs2VCizbds2YmJiuPvuu1EUBS8vLx555BHq1KmjlunSpQsGg4Fvv/32stYrXZkaSWpatWpFx44dL3on5p9//pktW7awdetW5s+fzzfffFNpufHjx7Nx40a2bdtGSkoKmzdvZty4cdSvX5+dO3cCkJ2dzapVqyose/ToUe6//36efvppMjMz2bZtG82aNbvi1zNkyBC++uor8vLySE1NpVOnThiNRpYsWUJYWJiaTYeFhfHJJ5/wyy+/sGbNGtLT0/H19eWpp54qU9+aNWvYvXs3y5YtY8aMGeTk5HD8+HHOnj3Ll19+iYeHBwATJ07koYceuqwYZ8yYwYABA65p3MzMmTNp1aoVjzzyCI0aNeK7774D4LHHHuPHH39Uu0WysrJYvnw5ffr0oaSkhO7duzNo0CDOnTvHY489xs8//1zlOl599VU6d+5MVlYWJ06cuOzusoyMDHJyckhLS2Pq1Kk89dRTZGVlAfD000+Tk5PDoUOHWLNmDTNnziyT9FzMoEGD0Ol0HDhwgL/++ovly5fz9ddf06hRI7788kvatm1Lfn4+2dnZDBs2jH79+qm/ohYuXIjD4eDhhx+madOmpKWlsXLlSj788EOWLVsGOJNqs9lc5fp37txZpmm5adOm6n5d3saNG2nQoAEDBw7E39+f1q1bs2bNmjLzARo3bkxoaCj9+/dXE+oLFRQUMG/evAp31Jakynz33XcsW7aMgwcPsm/fvjJ3s8/IyODcuXMcPXqUyZMnV3m8Lu9Sn5tJkybx/fffs3jxYnJzc/nmm2/w9PRk7dq1AKSkpJCfn1/mRxE4hyQ8/PDDdO7cmdOnT/PJJ5/Qr1+/Mt1TP/zwA2PGjCErK4u4uDhefvlldd5DDz3ExIkTK90OpevOzs4mPz+ftm3bVijTokUL9uzZw7/+9S9Wr15Nfn5+hTKKovDmm2/yxhtvYLVaq9zu0lUS1SwqKkr873//Ezt27BDe3t7i9OnTYsqUKaJDhw5qGUAsWbJEff7ZZ5+JTp06VVpfbGys+PXXX9XnS5cuFVFRUUIIIQ4fPiwAYbVaK112woQJ4h//+Eel8wYOHChefvllIYQQ06ZNE+3bty8zHxD79+8XQggRGRkpvvzyS5GTk1OmzOrVq0V4eHiZaQ0bNhQrVqxQn6enpwudTiesVqsa78GDB9X5U6dOFW3bthUpKSmVxnk5jhw5IjQajTh06NBFy13q7Y6LixMffPCBEMK57Zo0aSKEEMLhcIjIyEixZs0aIYQQkydPFnfddZcQQog1a9aIsLAw4XA41Hrat2+vbtvyHn/8cfHEE0+I48ePVxpf6Ta/8P1ZvXq1cHd3L/M+BwYGig0bNgibzSb0er3YuXOnOu/LL79U97cxY8aIfv36qfMu3GcyMjKEwWAQhYWF6vzZs2eLjh07CiEq3y8ujEsIITZu3CgiIyPLlJkwYYIYNGhQpa+/PI1GI3bv3q0+37dvnwDKbM9STzzxhADE119/LUpKSsT3338vfHx8RGZmphBCCL1eL6KiosTevXtFXl6e6NGjh+jbt2+FembOnCmio6MrXYckXSgqKkp88cUX6vNff/1VxMbGCiGcn0u9Xi+KiorU+Rc7Xl94vLzU56Z+/fril19+qTSmC48T5etdu3atCA4OFna7XZ3fp08fMWbMGCGE8/M7ZMiQMq+nQYMGl7UtLvV9U2rDhg3i0UcfFQEBAcLNzU0MHDhQ5OXlCSHKHo/atGkjPv/8c2G1WgUgDh8+rMbo5uYmfHx81MeAAQMuK0ZJiBo7+ykxMfGiWW9kZKT6d1RUFOnp6ZWWS09PJyoq6rLKlnf8+PEqm9+vxH//+18WL15MVFQUHTp0qLTZsdTRo0fp3r07ZrMZs9lMo0aN0Gq1ZbqULnztjz/+OPfddx99+vQhLCyMF1544Yqz91mzZnH77bcTExNz5S/uvHXr1nH48GH69OkDQN++fdmxYwfbtm1DURT69OnD999/D8Ds2bPVAarp6emEh4eXaSG68PWV98477yCEoE2bNiQkJFTZQleev78/Ot3fN5X39PQkPz+fM2fOYLVaK+wjaWlpl6zz6NGjWK1WQkND1ffrySef5PTp05cVU2kd6enp6vJms5kJEyZcdheiyWQiNzdXfZ6bm6sO4i3Pw8OD6OhohgwZgl6vp0+fPkRGRrJu3Tp1/uDBg6lfvz4mk4n//Oc/LF68uEI91dGqJ906LnasDgwMxN3dXX1+ucfrS31urvbYnZ6eTmRkJBrN319t5Y8HISEh6t+lx5GrlZCQoA4/+O233wC47bbbmDNnDpmZmfz222+sXbuW8ePHV1h23LhxjB8/Xu3Ou9Dzzz9Pdna2+pgxY8ZVx3irqdFTut944w2mTJlS6RfM8ePH1b+PHTtGWFhYpXWEhYVx9OjRyypbXmRk5GX1lxqNRgoLC9XnpWNJSrVu3Zr58+dz+vRp/vGPf9CrVy+g8lOkIyMjWbJkSZkd0mKxEB4erpa5cDm9Xs+YMWPYtWsX69evZ9GiRVc8SHfmzJnX3JUwY8YMhBA0a9aMkJAQkpKS1Ong7IKaN28eR48eZdOmTTzyyCMAhIaGkpaWVuaMnQvf2/JCQkKYMmUK6enpfPXVV/zzn/+8ptP7AwIC0Ov1FfaR0u19sfc2MjISNzc3zpw5o75Xubm5avdPZe9v+WmRkZHExMSUeb/z8vIqTSYqk5CQUGYQYEpKSpUD35s0aVJh/Rc+Lz+/sviPHz9OcnIyAwYMuKz4JOlix+ry+9jlHq8v9bm53GN3eWFhYRw/frzMGM0LjwfXorLP086dO9XhB5WNZ2zdujU9evQgNTW1wrx7772XuLg4Pv/882uOTfpbjSY1cXFx9O7du9KBk++++y5ZWVkcP36cjz76qELfaKnHHnuMcePGkZmZyZkzZxg7dmyZgZ8X069fP1asWMGcOXOw2WycPXuWbdu2VShXOo5h27ZtWCwWXn/9dXVeSUkJ3333HTk5Oej1ery9vdVfAcHBwZw9e5acnBy1/PDhw3n55ZfVD3ZmZibz58+vMsbVq1ezY8cO7HY73t7e6PX6Mr8yLmX9+vWkpaVd01lPFouFOXPmMHnyZLZt26Y+PvnkE2bPno3NZqN58+YEBAQwdOhQ7rvvPnWcSNu2bdFqtXz66afYbDbmz5/P5s2bq1zX3LlzOXHiBAC+vr4oinJFr7c8rVZLr169ePnll8nLy+Po0aNMmjRJ3UeaNWvG2rVrOXbsGDk5Obz11lvqsqGhoXTu3JnnnnuO3NxcHA4HBw8eVMepBAcHc+LECUpKStRlgoOD1WvpALRp0wYvLy/efvttioqKsNvtpKam8scff1xW/AMGDGDSpEmkpaWRnp7O+++/z6BBgyot2717d7KyspgxYwZ2u5158+Zx4sQJ2rdvD8DgwYOZNm0ahw4dorCwsNIxWbNmzaJdu3bV0oIp3Ro+++wzTpw4wblz5xg/fnyVx2q4/OP1pT43Q4cO5dVXX2X//v0IIdi+fbt6HbLyn8ELJSUl4enpyTvvvIPVaiU5OZmFCxeqLdDXIjAwEI1GU+W6wTmGbsqUKWpr7549e1iwYAG33XZbpeXHjx/PO++8c82xSReo7v6s0jE1pY4dOybc3NwqjKn56KOPRExMjPDz8xPPPvussNlsldZXVFQknn76aRESEiJCQkLE008/rfbhXk4f59q1a0WbNm2El5eXiIiIENOnTxdCVBwbMW7cOOHv7y8iIiLErFmz1H7b4nOi6WEAACAASURBVOJicd999wmz2Sy8vLxEq1atxG+//aYuN3jwYOHn5yd8fHxEWlqasNvt4v333xf169cXJpNJxMbGipdeeqnKeGfPni3q168vPD09RVBQkHj66afV+ePHjxddunS56PYeNmyY6N+//0XLlKrq7f7+++9FSEiIKCkpKTO9sLBQ+Pn5iYULFwohhBg7dqwAxJw5c8qU++OPP0TTpk2F0WgUPXv2FN27dxdjx46tdF2jR48WYWFhwmg0itjYWPHVV1+Via+qMTXlxy5duJ+dO3dO9OvXTwQEBIiIiAjxxhtvlOlT/+c//yl8fHxE3bp1xeTJk8u8B9nZ2WL48OEiPDxceHt7i2bNmonvv/9eCCFEcXGxeOCBB4Svr6/w9/cXQjjHvDRt2lT4+PiIbt26CSGESEtLE3369BHBwcHCbDaLpKQkNba1a9cKo9FY6bYQwjleafTo0cLX11f4+vqK0aNHlxnrYjQaxdq1a9Xna9euFYmJicJoNIqWLVuWmSeEEK+99poICAgQAQEBon///uLcuXNl5jdo0EB8/fXXVcYjSReKiooSEyZMEI0aNVLHdhQUFAghKv9cXux4Xb78xT43NptNvPnmmyI6OlqYTCbRqlUrdRzeF198IUJCQoSPj4/48ccfK9Sbmpoq7rzzTuHt7S0aNWokfvrpJ3Ve+eN++WW7dOkixo8fX+X2ePXVV0VAQIDw8fERGzZsqDB/x44d4qGHHhJBQUHCaDSKqKgo8cILL6jH1vJj/IQQ4v77768wpkav1wuj0ag+So8/0qUpQlzkSl/STUVRlIte2K26JCUlMXz4cAYPHlzj65IkqeZER0fz9ddfc88991xzXatWrWLo0KEXbemQpGsl7/0kXbM1a9aQkZGBzWZjxowZbN++XV7UTZKkMlJTU6/pZAZJuhy6SxeRbhZjxoypkXr37t1Lr169KCgoIDY2lnnz5hEaGloj65Ik6cYzatQoFixYIM/ikWqc7H6SJEmSJOmmILufJEmSJEm6KdRI91NAQADR0dHVWqewORDWyu8PJUkIAXaB4qFD0Z3P1UsvqmUyuS6uWurIkSOcOXPG1WHUSjVx/JIkqfpc7PhVI0lNdHQ0W7ZsqdY6c1cdo+CPDDSechiQ5CRsAmF1oOg1KDoNipsW80OxGMLOJzEdOzr/T052VYi1VqtWrVwdQq1VE8cvSZKqz8WOXzdOhqCAxmRAa9S7OhKpFhBWO/Z8K153hOPRJBCNm/bvFhpJkiTplnTjJDWSdJ6j2I4otmFqF4YpSZ5lJUmSJDnJpEa6oTgsNoTdgff9MXjU83V1OJIkSVItIpMa6YYhbA5EiR1ztzjcorxdHY4kSZJUy8ikRrohCCFwFFgx3hZ6+QnNhx/WbFCSJElSrSJHVko3BEdeCe4N/TC2Cbn8hZo1cz6kW8IHH3xAQkICiYmJPPbYY1gsFg4fPkxSUhJxcXH07t27zB3XJUm6+cikRqr17LnFKG5avDpEoCjK5S+4YoXzId300tLS+Pjjj9myZQupqanY7XZ++OEHXnzxRf71r39x4MABfH19mTp1qqtDlWoJe34+5+bM4eT4CZRkZLg6HKmayKRGqtXsBVY0Hjr8etZH436FvaXjxjkf0i3BZrNRVFSEzWajsLCQ0NBQVq1aRc+ePQEYOHAgv/zyi4ujlGqDkowM0p57jlPjJ5D97bccGzAAy8GDrg5Lqga1JqnJzs6mZ8+eNGzYkEaNGrFhwwZXhyS5mMNiQ1HA/I84dP4erg5HqsXCw8N5/vnnqVOnDqGhofj4+NCyZUvMZjM6nTMZjoiIIC0trdLlJ0+eTKtWrWjVqhWZmZnXM3TJBc5O/YaCNWvBZgOtFuux42SMHevqsKRqUGuSmlGjRtGlSxf27NlDSkoKjRo1cnVIkgs5z3Ry4PNQLPpAT1eHI9VyWVlZzJ8/n8OHD5Oenk5BQQFLly697OWHDRvGli1b2LJlC4GBgTUYqeRqJRkZWHbtcj6x252JDSBKrC6MSqouteLsp5ycHNauXcv06dMBMBgMGAwG1wYluYywOrDnFePVMRK3OvLUbenSVqxYQUxMjJqQ9OjRg3Xr1pGdnY3NZkOn03HixAnCw8NdHKnkalmzZmHZurXCdLeY6Osei1T9akVLzeHDhwkMDGTw4ME0b96coUOHUlBQ4OqwJBcQDoG9oASvOyLwbB7k6nCkG0SdOnXYuHEjhYWFCCFYuXIl8fHx3HXXXcybNw+AGTNm0K1bNxdHKrmaR+vW4O5eZpouIgK/IUNcFJFUnWpFUmOz2di6dSsjRozgr7/+wmg0MnHiRFeHJbmAI9+Ke10zxtYhV3amU2W++sr5kG56SUlJ9OzZkxYtWtC4cWMcDgfDhg3j7bffZtKkScTFxXH27FmGyC+uW97Zzz6DoiIAtKGhGDvcibDbKZEDhW8KtaL7KSIigoiICJKSkgDo2bOnTGpuQcLuAA143RlRPRU2aFA99Ug3hDfeeIM33nijzLTY2Fg2b97sooik2ij4tddIf/HfAIS9PRG3mBgK1q/H2K6diyOTqkOtSGpCQkKIjIxk7969NGjQQG06lm4dpVcM9mwVgtbHrXoqXbjQ+f/DD1dPfZIk3fA8GzcmbvGvZaZ5d+7somiuXH6WhQ0/H+BsWgG396pHcaGNyIZ+GDxqxde5y9WarfDJJ5/Qr18/SkpKiI2NZdq0aa4OSbpOhBA4cksw1PHClHQFVwy+lPffd/4vkxpJkm4SmxYcZN/m0wAs/mI71mIHoXW96TwkEZOv+yWWvvnVmqSmWbNmbNmyxdVhSNeZEAJ7TjGGSC/MD9dF0daKYV6SJEm1Us7pIvVvq8UBwMkDuWxZfISO/Rq6KqxaQ36DSC7lyLeiC/B0JjQ6uTtKkiRdjE9QVRciFdc1jtqq1rTUSLcee4EVNAo+90WhMWhdHY4kSVKtl9S1LtYSBycP5OAfbqS4yI7eoKFJp0hXh1YryJ/Gkks4Cp33dAoYEC+vGCxJknSZTL7uePm5U5RXgn+4iRad65B31kJWRqGrQ6sVZEuNdF0JIXDkW1H0Gnzuj0brVYNXjp41q+bqliRJcpGm51tlmnaKxOCuo90jcUQ29HNxVLWDTGqk60ZYHdgLSnCL8cHn3ig0nvqaXWGkbI6VJOnmY/J1p/0j9dTndeXV11UyqZFqlBACUeLAUWhFa9RjbBmMqX04iuYarxZ8OX780fl/7941vy5JkiTJ5WRSI1UrYReIEjvC5gAhAAWNSY9X+3A8WwajaK9DMlPqiy+c/8ukRpIk6ZYgkxrpmgiHAIfAYbGBXYAC+jAT+hAjGi89Ol93DOFe1zeZkSRJkm5JMqmRLpsQAmF1qC0xilYDGtB46DBEemNsGYQ+2IiilyfVSZIkSdefTGokwJmw4ABRbHN2HSnK+XEvwtmLJAQIUNx0uNf3RRfggVuUN1o/92u/m7YkSZIkVQOZ1NxihOP8mJcSByBAo4CigEOgaBX0oUb0EV5oPXVoTAY0njq0JoPzar86RSYwkiRJUq0lk5objBDnL4VtE+dbV5wPIXCOacE5rgWU8/87cxaBAkKgaBS0/h64RXuj8dShcXcmLzpfNxQ37c2VtMyb5+oIJEmSpOtIJjXXkZqQOACH43y3jjrTmaCc/9NZTvz9pPQUaLsArYLGoEXrZUDRKmg8dCge51tU3LRo9BrQKCh6DYpB65xf+ren7uZKXC4mIMDVEUiSJEnX0S2b1KgJRqUzy/19fjxJ6QQ1GSmdLs5PsznOd+fgbB6h3LLC2d2jKAoaLz0a3fnkQ6OgaBUUDx1oNc7nGuf4FY2HDsWgQdFr0Rr16Pzda/6idTeL6dOd/w8a5MoopOskOzuboUOHkpqaiqIofPPNNzRo0IDevXtz5MgRoqOjmTNnDr6+vq4OVZKkGlJrkpro6Gi8vLzQarXodDq2bNlSbXULIRAWO8JmL5uwKBf8oVw4TVFzEhQFxU2jJiPOAbSg6LVoDBpnEqJVnM89deh83VHcNGi93dC4a51jUbSK80whrRyTcl3JpOaWMmrUKLp06cK8efMoKSmhsLCQCRMmcPfdd/Pvf/+biRMnMnHiRN5++21XhypJUg2pNUkNwOrVqwm4oMvAlm2hcFsmCCg+lIOjwOqccWErS7lWFSGcA17/bh1x/qP1dsPUvg5udc3OHEYmF5J008jJyWHt2rVMP5/IGgwGDAYD8+fPJzk5GYCBAwfSsWNHmdRI0k2sViU15VlPFVJyJMeZ1FgKKdTlYFPs6r3FhdqaIpx/KwKhBbubHbu7HYf2/KDZ0seevbDHJS9FqkYOm43TRw9RP+l2GrS93dXhSLXA4cOHCQwMZPDgwaSkpNCyZUs++ugjTp06RWhoKAAhISGcOnWq0uUnT57M5MmTAcjMzLxucUuSVL1qTVKjKAqdO3dGURSefPJJhg0bhkcDPzwaOO88uuGnH9iVvAJ3k5eLI5VcyeFwUFxYgJd/IDo3N1eHI9USNpuNrVu38sknn5CUlMSoUaOYOHFimTKKUnX377Bhwxg2bBgArVq1qvF4JUmqGbUmqfn9998JDw/n9OnT3HvvvTRs2JA777xTna8oCu5e3nh6+7gwSsmVbCXFFOXl0fiuziR17+XqcKRaJCIigoiICJKSkgDo2bMnEydOJDg4mJMnTxIaGsrJkycJCpJ3M5akm1mtuZ59eHg4AEFBQXTv3p3Nmze7OCKpNhEOB5b8Alo++A/adOt5eQstXux8SDe9kJAQIiMj2bt3LwArV64kPj6erl27MmPGDABmzJhBt27dXBmmJEk1rFa01BQUFOBwOPDy8qKgoIDly5fz2muvuTosqZawWa0UZJ0jpnkr4u/sdPmDvD09azYwqVb55JNP6NevHyUlJcTGxjJt2jQcDge9evVi6tSpREVFMWfOHFeHecvLTU7m5Muv4N2jB0FPDkNrMrk6JOkmUiuSmlOnTtG9e3fA2Tfet29funTp4uKoJFex22xYiy3YSkrQaHUoCjS5pwvN73voys5a+/xz5////GfNBCrVKs2aNav0UhArV650QTRSVdJfeBGRm0v2lCkYGyfi3bmzq0OSbiK1IqmJjY0lJSXF1WHUWraSEqzFFuw2GxrN3z2GAlC4ilPTK1uksmsRKpU9KV+wqvWLS5RSKq1NOOxotFqCY+LwDQsnMr4xfuERaHVXccHB0l/lMqmRpNpDf/6z7OWFsV0718Yi3XRqRVIDYLfbadWqFeHh4SxatMjV4Vx3QjgoysvDYbf/fZE/RUE4HOjdPQhvEI9/RB2Mvn7lcg2l8r/LKZP8VFGsYitI5QUrFvt7QpVJ1kWWuXBZg6cnfmHhV5fESJJU60VMep+MV18l5M03ZdeTVO1qTVLz0Ucf0ahRI3Jzc10diksUZGURGB1LdNMW6AxuaHU63I0mjGZfTP7+aDRaV4coSZJUgT0/n5xfF1N84AD+Q/4fhpCQi5Y3JSURt3z5dYpOutXUiqTmxIkT/Prrr7z88stMmjSp0jJCCBx2Ow67vcp61Ps5CYFAqFcTFuf/L73isHOaQDgczjodAo1W62w8uFg3TGn15zt+4PwdsC+4L9Tfiyjny5WtpkL1wlmf1mDgjscGYjTL+9JIklQ7WA4eJHPSJAKffRb3unUrzM9NTubk6NE4rDYoKcGWnkbY22/LFhjJZWpFUvPMM8/wzjvvkJeXV2UZNw8zthJBQU5BlWUURYOi0Zz/X4tGo3F2qajTFLRanXOeVovezQN3oxcmv2C8AkLQ6au4mFtl3SsX3jeqsqKVdOVU7HFR1LI6vYGcTIWczOwqX590ZfyLbACc3X+t21TgsAsiGvpde1CSdAPJnDSJ/JWrAIj87DN1eklGBlmzZpH9359w5OWDmwHPtm0p2rWbgvXr5eBfyWVcntQsWrSIoKAgWrZsqd6jpTIOGqI3+eBmvLaxFo7z/9vtYC2EwkI4lwnsLQaKr6luqZbp8aHz/58OXHUV9hIHdpsDLz93whv4ynuGSbeUwGefLfN/qaxZszg3fQZKaChkZ4PNjtbPD2NwMHnJa7BlZ+PzwAOyxeYy5VmsfLfhCD9tSyMh1JsXujQi1Ozh6rBuSC5PatatW8eCBQtYvHgxFouF3Nxc+vfvz7fffluhrLunDg+THEAq1Ty71YGl0IZGq9C0Ux3qJ4XIhEa65bjXrVumhQacY2j0UVEYb29P0bYUhE4HNht5S5eCzQZCkL98OTqzWbbYVOFkdhGfrtoPwMhO9Ug5kc37K/ZjtQv2nSogyNudlx6Id3GUNyaXJzVvvfUWb731FgDJycm89957lSY0knSlYlc4ryR76J6Bl1XeYXdQYrHjsAscDkGjdqHEtQzG09tQk2FK0g2lYP16zk35moCnR+L9wIPk//47ecuWqQkNgNdDD1716dqFO3ZwauxYgl97Dc/Gjasz9FrhZHYRg6ZtZu+pfABM7jpGdqrHc/fUU1tqHm0ZyfebjpKalkNiuA8PNQ3Dy/3vH/R5FiuLUtL561gWVrsDvVZDo1BvzJ4G7okPLlP2VuPypEaSakpQ6lqg6qRGCIHd6sBmdWAtdqDRQFg9M5EJfoTWNWNwlx8PSSrP2K4dQaOfV5OWwq1bnQmNwwGeHnjdfQ8Bw4dfdddT+ov/xnroECdGjqTur7/eVF1YeRYr//l5h5rQ+HrqeLRlJADRgSb+O6I9AJ+u2s93m45RUGzH5H4SX6OBLomhaj3rDpzhzUW7KLQ61GnuupOY3HV4GLRlyt5qatVRu2PHjnTs2NHVYUg3ObvNgSXfiqJRMHjo8AszEhztQ2S8H15+7q4OT5JqNa3JpHYr5S5fTv7//gc6HQiBd5f7KfrjDyzbt1/y1O6qCIfzi9p+OpO8latwT0y46BlYN4o8i5U3F+5k7d5MNECgtwGL1cF3m47SJMLMByv28Z8HGnEy28KMDUe5p2EQPh56EsN9aB8XUKaek9lFGPQaCq0OfNx1WO0OHmoSStu6AWXK3opqVVIjSTXNbnNQmGulUbsQ4lo5u5bkWBlJqpo9P5+C9esxtmuHPT+frFmz8H38cQwhIRjbtSPgmVEU79yJW0IC7o0a4cjJxnBB8lGSkcG5qVPRBAVhPXIERacnYMRwDCEhat2GunU5N3MWwmbFEBeH7dgx0GhwFFs49c67FK5ZQ0laOv6DB+N1dyfA2Q3m3qQJlu3bMbZrV+tbdNYdOMP8lJPYAS1QN8DE1uPZ/LwtjexCK97uOvQahW/WHcJidVBQYuPTfi3V5fMsVlbsOsWGg2f46a80bA6I8vfg497NOZlroX1cwDV3O+VZrKw7cEZNjEr/vpG6s2RSI7mcEBUvDiQcovQyQ5dZSSW3XDg/wWa1q88tBVYSO0SQeGf41YYrSbeUgvXryRg/Aa2vL3aLBfuRI1j27CV0/Dgs27eDgLwVK/Fo0ZK8pUvJT16DsNnwfvBBvDp1ImvWLLK+mw1aLVitoChoTUYCRozgzBdfkLd0Gfq4OArXrHGuUKfDo01rivfuQ+PujrF9OwrXr8d69CgZY8bgKLagM5vJeGsiWl9fStLSMHftStCo/6vViU37uABa1PFhw6Esovw9+fNoFlqtQrjZgyWpGVhsDl5fuJO0bAuRvh68XG6g8LoDZxj3625yLVbsDkgM82bKgFaEmj1oepH15lmszNtynLX7z/DyA42IC/aqsmzpOh5sHELDEG+19ehG6s66YZIaHTasBRbsRfK06xtJ6WUKK7voYLk/1Gv7KIBOf/66Psr5awOVa0wp37hS9m4Rzid2rfPXhcZaDApotQoh0QZiQoooPnToql/T1XIUFmGIjkZrMl73dUvS1TLUrYuwWSnZs0edVrRtG6fefJOi1J1o/f1x2O0Upabi26c3JUeOULDlTwq3/EnO/AUYEuLR16uHqWMH7GfOoOj0+D7+OAXr15O7dBneXe5DGxRM4YYNzqTHZkMXGIR7vXo4LBa8O3dG52MmZ8ECCtevp2ib8z6BQghKdu0CRSF7/nxs6WkEv/rqVXd71TQvdz2TejVn+vrDnM61cPhsIZ5aheNn87k/MYS07CIycixoFOjXpo6afJS20Fisdu6s58+vOzK4LdaXSb2alznt+2R2ER/8by8ncyyMeThBXX7dgTO8vWwvFqsDnVZhyoDWFWIrbaFpGmHmwcYh/LrjJHa7g+xCKzabo0L52uyGSWrCTyTjueUXtN4+rg5FumLigpzEmcSUv51lTXQAFTWLAqDxlo/KTM9cWAMruwR7fh66gED8n3gC0+3tr38AknSVsn/4AcfZc85fDhoNmgB/DJF1KNy+A62HOyV79qCPCCf3/K0PjB06oAsIIPvnXyhct47CTZvA4UC5vT3h48er9WpNJoJffAFju3ZYT52iYO1a7AUFlOzfj9bTg9zFS4Al6MxmzN264pnUhqxZs7AXFJDz45y/m2KFQOflRf7qZAo3byb8008xJSW5YEtdWqjZg5Gd6jFx8W4UoKDEgVYBT4MOo5ueY1nOC4VuOnKWfhbn8WvS8r38+Mcx7AKi/D2xOQQNQ7zVhOZkdhHT1x8m32Jjzp9pALyxcCezht5GnsVKUYmdZzrVY9ORc7x4X8NK41p34AxjF+2iboCRUB8PnuoYx3vL95FrsfH8vO3kFdsqnIFVW90wSY3isKP3MqLz9XZ1KJJ0RRyFhWg1GsInvY/O39/V4UjSFTHUq4fGZMLUqRNFu3dh3X+A4uwcPG67jeI9e3Br2JCStDTcYmLInj0bPDwwd++Oz0MPkrt0Gaa770ZrNuPTowe5y5er418uHHB8+qOPKVy/Hjw98evTG9/HH8ejRUtQUM+yMoSEEDBiBFk//YQuJBjbyQzQaECjwXjPPeTMno0jL5+0Z58jbtnSWtsVte7AGdbsP0PzOj5sPZaDVqNh6c4MRt4Vh83uwOZwsDsjj0nL9wIwf1s6VjtYHYIjZwrpUD+QfklR/Lz1BBarneW7TrFmXyZJMb6EeLuRkVtMqI/zhIcVu04xdtEumkWamdC9cYUL+pUmRI+2jCQhzJv/7TqNAhjdtLzxcDzPzk3BYnMwfvEejpwtYGSnerU+sblhkhpJulLef/4JQG7LlpcoWbMchYX4PzFUJjTXgd1up1WrVoSHh7No0SIOHz5Mnz59OHv2LC1btmTWrFkYDPK6Q1fC54EH0JnNOIos5K1cCTjbWL06dcL3kR5Yjh7l3GefYzl4EOx2FJ2WglWr8HtyGHYvL4y9e+NuNpMzdSp5S5cR9OILFS7K51YvDsXTE49mTdVByIZuXdX5pQOKHUUWzn01GeFw4NG+PdhtWPbsxXrkiPO0coCSklp9q4b2cQG88mAjftuXydZjOSTF+NKjRQT3xAcz+PZYTmYX8dqCVH7Zlo6iQLdmYdTx82TVntOkpufQtWkYBzLzGb94N8U2BzqNQrCXG38cycJo0HFvfBD/urcBeRYr209kU1RiJ3lvJq8tSGVSr2ZlkpLp6w/z9e+HOXSmgBfva0i+xcrWY9nU8fNEp9NgNupx02poFeXLrztO0ryOb60fXyOTGumm5ZZ2wvmHC5MaYbOBRsHYXnY5XQ8fffQRjRo1Ijc3F4AXX3yRf/3rX/Tp04fhw4czdepURowY4eIobyylLSr2/HwcFguWXbtwT4hXb4OQP+Z1hMUCxc7xjoaGjcgMCWbj779zbMlSTGvXYvP0xG3bNprddx/mc+c49+McUEDj7o5Xp074PPAA1qNHyV26rNLTwQvWr+f0u+8R8PRIAkb9H8X7D+BWL45zX03G95Ee+PTowSmgcNs2vLt2veoL/10PXu56uiSG0jTCjMndeZ2aA5n56vyUE9nsTM8lMcybAJOBEpuDLomh9GwVWebMpJcfaITFamffqTxmbzqGzQHeHnrGdk0k1OzBz1tP8PNfJ4jy98TPqGdnei7rDpwpk5QMahfDrvRc1h84y2+xmUT6GvnrWDag0D4ugKYRZlbtOY3Z08ArD8bfEKeLy6RGkmqQPTsbz6SkWtsUfjM5ceIEv/76Ky+//DKTJk1CCMGqVauYPXs2AAMHDuT111+XSc1V0ppM+PXuVWG6e0I8eSYTitFI0cmTJP+5Baw2mnfqREKb1qRt34HZaKRIwLZly9i2dBm3+/jgJgRotRRs2oSi02OIjMCr0124N2mi1m3Pzydn8WKKtqXg0bo1Rbt2k/3LL1BYiP/TIwk6PyZHazIR8f576qnnN8LnLdTswUsPxLM09SSvzN+BcMCA26JoE+OHVoE/j2XjcAhK7A5M7jpeeiBeTUjyLFYALFY72YVWEsK9yS+2kWuxknIiW+1mslgF+07l07dNJAPbxdA+LqDCadunci0UlNiZ/NshcopsWGyC/+3KwF2vITHUi5PZFv7RLJymdXxds6GukExqJKkmKQqmO+5wdRS3hGeeeYZ33nmHvLw8AM6ePYvZbEancx7mIiIiSEtLc2WIN6XS7ilNcDCzn3wSc04Obdu15Y45P3Li7Fm1XCM3Nz4PjyDNbmOz0Ui73Fw0Dge5i36FkhIUNzc0RiOerVurLTUF69eT+e57OPLzUdzcECUlzisXAwVr1uI+4HE18SnZvx+/IUNuiITmQu3jAlCEwpmCEj5adYBwswfHsywARPl5kBTjxwOJoby1eBeD2sUQavZwXlH4113kWWxY7c4B092bhZJfYicu0Pn674kPZsuRc8xPSScx3EdNiH7eeoLxi3fz3L31WbX3NPtPFwBwMqeYBsEmDmbm8+exbLan5WJzOCixOVicelImNZJ0qxNCgBC41Y11dSg3vUWLFhEUFETLli1JTk6+4uUnT57M5MmTAcjMzKzm6G5upd1TBw8exHT33XTQ6nCLq8uJadPw8fQk3M+PQydPsru4mFcyTzMlti7rPNw5WVhI/MMPY6gbS8nBQ7jVrYvWx6dM15Gx1lwyjwAAIABJREFUXTsCRz+PZecuDLGx2M6eJWvmTLBYEEJw6u13cG/YgIKNmxCFhRQfO07E++/dUImNl7uej/s0Y+T3f1FQYievqASTQUt+iZ2j54rokmhgcepJvv79CAAvPeDsBurWNIyf/0rD7KHn2Lki/jqWzbGsIiLMHozpmoiXu55/P9CIO+oHqq0ypeNsbHbnlYxP51uoH2zi4Ol82sT4cW98MO//bx9CCLo1DSUuyMSxc4UMahejLl96erm7Xsttsf6knMimaYSZlBPZteJCfTKpkW5aDnfX3vLAUVCALjAQbUDt74e+0a1bt44FCxawePFiLBYLubm5jBo1iuzsbGw2GzqdjhMnThAeXvlFF4cNG8awYcMAaNWq1fUM/aaxfcMG4kNC8QgKAuDIN9Nwz88nf/lyfmvchKFLl7BfUTB360YzNwP78/IIHv38RRMQrcmEX6+yXV6GiHAy330P77s6UvTXXxSl7sSjWTMKt2yhKCWlVg8SrkrbuECSR9/Fil2nADiVU8QHK/fT4v+zd+5xUdX5/3/OfYABBrlfRG6KF0DDG2qZt9TMVdOua/c223Zru2y1bW1lbfer9Wu/27rbbV277ZZZalpmaomKxk0BlauAwAADMzDMfc75/TEySWqYcbXzfDx8MHPmzOfzPoPMvOd9eb3j9T6HAvDdDtSquGduKpOTQlm75yhVLTaqW7yjE0acIK4XqFUxa0QoLe0dfF7QQonBypZiA/Gh/hTVtTFrZARTk0J5aWspvxobw8KxMej9vYX0pxqMuausuUuBclSQhqNGK8NC/THbXTyycEy/FxJLTo3EOYtx7rx+3V+02QhcskQaw9AHPP300zz99NMAbN++nRdeeIG1a9dy+eWX87///Y+rrrqKd955h8WLF/ezpecmTqcTQ1kZ01O/10EJ8vfnD48/xnfHozQAc87LRDt6NImCwP4jh/Go1Sh+4l4ndmNZDxahjggn/K47cVZUdmkBH2wEalVcmhkHeCMiCeG6LpGPP/9AYbiz4DglXMddH+RT09LB0sw4Fo6NQRAE9haUsOq/XxGIjewqM20WG8qAYMalpxEbHE+wNpQ/zRvJgWNmNEo5WpWiiw2nYmycnnmjIzHbnORWmylp8BY4H2qwMGd0xIAoJJacGgmJ3kImQ5M6or+t+EXz7LPPctVVV/GXv/yF8847j5tvvrm/TToncblcqORy5HJ5l+PfWixUOb5XgR851PuBKZfLUclkuFyun9xif2I3VvsXW7Bs34Hx9deJfPhhrDk5GN97D9uePQRceCEhS5cOqlRUJ50Oy5mQEhnIeyuyfMW/apnA+x99ytu7qih26AmLHI5ZV0NUfBCxQSr25xeS/V0hYSMnUNY0jDmjI/FTK87IISmoNbGl2IDF4cbhEpADAhCkVZIWffrxC32J5NRInLME790LgLkf1EUFmw25vz/a1NQ+3/uXzowZM5gxYwYASUlJ5OTk9K9BvwBUKhUuQUAQhC6OzeYnnqS5rY2vCvJ57N13efKDD7htwSXIAJcoolKdff2FQqcj8uGHAbAVl9C6Zg3mT9bjMZvB7ca6ew8dO3YQ/eSTA3Z0Qk/R6QQJgtehKW+TsWTxIjTf7if777+lpb6aOsA9dRYTL/8z+3PzGeGqYErSvB91oAqqW3n404P8dVEaY+NDmJYSxkMLRmGyOilrtFDRbGF3RStmu5u/76jE6hL6XaBPcmokzlnUhoZ+29tjaUe/bBkySehN4heAWq0mMiWFmuZmhkVE4BEEKhoaGB4TQ4Rej79Gw1/ffx+Px4PL7aahtZWolJSfLYSojooi5tlnfRO7NampWL75lvaNG0EQsO7Kpvn114lZubJnLnQAcWJrdqcTUVlZyZGGdoZPnIlMJiP3zUdoqa8mJDySttYWCrO3oRoylCuvvQvVsVya62sJPmGi+g95+NODFNa28fCnB/n09gtOSk91zpuqbbURqFXwdvZR8qpNXHpebL+NVRgQTo3dbmf69Ok4HA7cbjeXXXYZjz32WH+bJSFxVoiCgAwZuukX9rcpEhJ9RsaUKez7z3+IDw8nt7yMeQ8/TKQ+hBBdABUNDbg9HjKTk9GoVBxubWHiJQt6ZN8Txy2oFy1CnZhIx57dCE3NAMjEk8bpnhN4RyAUkRYTxLTkcGparZgO72ZIbAqbi+oZJjPSUF2JUqXmhQ+3s+Xrb/jwr7eS9+V/mXnd3Zi10Xy95zuSf8Sp+euiNF+k5lRE6/14+Fdj2FXWzJvfVuBwC+RUtVJQa+LgMTNpscFoVYpTFh33FgPCqdFoNGzbtg2dTofL5eL888/n4osvJisrq79Nk5D4yQg2G6qhQ1HHnbrTRkLiXCQxMZEDw4eTU1HO0CGhBAcEYDC1YjC1AjBl5EhW3/EHcirK0Y4YQWJiYjcrnh1Nr/3N59DIQ0MJue66XtmnPzlxBMI3ZS1kV7TgdrlwHT5ExsxUDjcaOWoqQEQkJiEZrZ8/sSPPAxFEl4PDNY1UmaE0v4hLf9VBaFDAKfcZGx/Cp7f/uM7WrrJmnthYgr/q+7SjRxBZX1DH+oI63IKI3eXh6snDevQ1OB0DwqmRyWTojhdzuVwuXC6X1DEiMWgRrVb8L7qov82QkOhT5HI5Fy9bxucffcSB0lK2PfkUapUSi91OVLCe1o4ODjY1oh0xgouXLj2pqLinCJg6FeuuXaBSgcuFvagI7Y9EIwYjGwrq+O/+WjLi9CjlMorq2ogIVhDojmB6Wgzh1S14ijwgivgHeAt448OCkMnliDI5B8prCAiLoaTJyrX/3MWr10whJfKnF/q22120djgZHqGjqN7MBSmhhOnUqBRyksICWF9Qx6EGC0cM7T39EpyW3vlfdRZ4PB7GjRtHREQEF110EZMH6Oh4icGDJ0CHJ6DvOx9EUUQVd/q2SIlfLhWmCm794lb+vPPP/O/w/7A4Ld0/aRCh0WhYdNVVTLzmGqrDQvm2qYkii4XNtTUcDR3CxGuuYdGVV6LRaHrNhpBlS9FdON0r0Od0eqdvnmMcMbTT4fRQXN/G5ROGsjQzliarBzkeGttszEyNJDw8DGQyrB1eh+Lbw/WIggCiQFiYd1yC4HZT1GDl2S2HTrtXu93F5oP1vtEMJx5/ZlMJj31WTF51K5eOi+X/rhnPvLRosiuMfFdjwmh1kB4XxPI+itLAAInUACgUCvLz8zGZTFx66aUcPHiQtLRT5/EkJM6Eltmz+2VfmUyG39iM7k+U+MWxKncV2fXZAGys3Mia4jVckXoFi1MWo1MPvtbjUyGXy0lOTiY5ORmn0+lt91ap+mw6emdXlCI4GOexOtwmE86GBuyFhWgzMrDm5IAIgbNnDcp2b4AV072RpxGRgcwZHYnd5cGNgjq7ioLteSycNharXwQyoK6qHLvNiqG0AGSgVGtZfv5I1u3MZdzU0eQrgrhpasIp9+l0XNblHWP8sBCeu2ws0Xo/2u0uXttWyif5x3C4BaYkh/q6nsbG6RkVHcTBY20MGxJAfrWZrcUNZxUJOhsGjFPTiV6vZ+bMmWzevFlyaiQGHaLbjUyjQTFkSH+bIjEAuWbkNeQacjE7zYiIVLRV8Pz+59EoNVw24rL+Nq/HUavVfebMnIhCp8NjNmPbtw9HURHW7F3YCg+gTk7GXlCAzN8ft8mELWcv4ffcM+jSU9HHRyF0olUpkMlkNMrDsTRUcNSYQlVbIProYbQcq+R3iy/A2WECUSR99jIa2+1MHWLFFTSU2nI72480MSUl3LdevcnGa9tKqW6x8l11K1aXwLdlRh759CC3z0jh7g/yqTJamZkaRnxoACumJ/sKgbcfbmR3uZHFY2PIrW7FJYhsONDAb2cO75PXZkCkn5qamjCZTADYbDa+/PJLRo4c2c2zJCR+HP2uXeh37erTPQWrFU1yklQTJnFKttVsw+w0dznmET28d+i9czId1V90ZGdjLy7B/4ILCLpkAdbCA4g2G/bcXHC5kGk1mNetw/LVNuofeACPZXC/7nNGR/L4ojFkjR2JIEBr5QFGxwRyyV3PowqJwdHWjOhxE5MxjQuu+C0fbNzK5oMN2NShXDUhrssoBoDVO8tZm1PDN2VG0mKCmZIUwpSkIRw4ZuIPH+RRYbQiAEcaLTy6KM03FRy8qTGr04NaKeeZpRlkxAXx5JK+C1AMiEhNfX09119/PR6PB0EQuOKKK1i4cGF/myUxyFEZm/t8T9HhwF/q2pM4DSkhKajkKlyCC7VcTZwujnZnO0daj/DM3mf4qPQjnjz/SZL00hDUs8XZ0EDHrl0EXDidsN/+FoVOh1/meASHndb//g/ngQMITc247Q6UcbE4qmto/2ob+sWL+tv0s6ZTPyYrKZTUSH8ai/fy+ddfMnPKeH6z6hOy84uweBTMHD4ElaEIjdtKS3gaG4sauXV6YhenBLxpLQVeteAQfyUlDRbunjOCQw1tfJJfR2KoH3aXwHPLuqbZywztlDVauCwzlhXTk4nW+3XbPdXTnNapCQwM9H3bFI/3+ctkMkRRRCaT0dbW1mNGZGRkkJeX12PrSUj0B6IgIIoiAVKRu8RpmJ8wH4CS5hLMTjNbq7fiET0AqBVqDhoPctuXt/HvBf8mMiCyP00dtLSuWYPpv/9DHhCAbupUgubORb94Ec6GBlrXrPGdp5szG3VCIsa//c2rQnwOEK334+HF4zh2wXA0674hUWGi0VDBgig5R+pbaa1tZczEcQQ644nzV+OvUnCg1kyZob1LzcuM1Aj0ASqMHS6qW2w8uGAU01LCmDM6kvOOKwufSnfmyU0lfFNmZGZq+EmOUl9xWqemvb3vWrAkJM4FPK2t+KWNQSlN5ZY4DTq1zls7MwJWfLHC59AABGuCaXe3U2+tZ23JWu6ZcE8/Wjp4Cbn2WkSnE/Xw4V2GWzb//XWcpWUgk4EoIvcPwNNoQHQ6cdVU96PFPU9OVSvb6uRMHJZMoUPPpRkRjEqW8e539SQJQWQM9WNqUhjPbjmE3SXw7JZD/PO6ib7n76kw4hFEhob48cjC0ZjtbuDkmVRlhnae3XKIm6Ym8EWxAbkM5DIYFxf0o/ad+LzXd1awp7yZJ5akc/nE+J997WeUfvr2228pLS3lxhtvpLm5mfb29l4TTpKQGIyIoggeDyG//nV/myIxSLgw7kL21O9BPN5zPC5iHFOVU0EGy0ct72frBi/qqCiG3HwzrWvW4LFY8FgsNL/+OtZ9+wDQZnonhYfefBMAMrWakGuv7U+TewWXR+TLkkYEEV7fXc/Dl4ziqgkKcqtbOdJoIU7vx5/mpbKztJmbpibw2KcHGREZyIzUCPZXteAWRH43I5mGNgdPbCxh0dho7pmb2iVC8+SmEr4+3ETuUROtHU5EvB306/PruGLisNNGa57dcogvixs5YmjnqNEGwCOfFvWNU/PYY4+xf/9+Dh8+zI033ojT6eSaa65hVx8XYEpI/FTcwfo+20t0uZAHBaGRBlhKnCGLUxaD6C0ejtXF8vvzfi+lnHoI4xtvYvrPf7CXlaOJH4r5/Q8A0IweReyLL3QZcBl53339ZWavMWd0JNVGC//eXU2H04MMEa1KgU6r5FCDhfS4IJaMi+WT/GPMHR3JhsJ63s2pwV+t4ItiA/sqW0Amw2x18a/vKmntcPJ+zlEy4vRdZj9NHx7Gt2XNOF1OQo6nqwAqjDbezq7kzwtGn9K+P83zNgKdGKl5fNGYHrn2bp2adevWkZeXR2ZmJgAxMTFSakpiUNB6Yd/NXhKtVrTjxkldTxJnjE6tY/mY5SwfI0VlehKPxYLQ0QEKBfaCAgJnz8J/2jTs+fnor7rqnJ/YDd400VeHmzBaXchlEKDxftQnhAZww9RhrJiezNvZlbyz+yj+aiXnDQ0mQKPgvKF68mtaERHJHKrnk4JjlDd3AOAWTn5vu2zCUPT+agprTXxe1EBKeABVxg4y40NO6qg6kZTIQF+668RW8p6gW6dGrVYjk8l8b9YdHR09aoCExLmA4HLhf9zxl5CQ6D86srNp37YNAN2sWQQvWEDwggW+Sd5tX3xBwNSpg1Z470z566I0HvrkIBeNCic+VIfd5eHFL4/w0IJRROv9uGFqIk63QIfDzRfFDUxMGMI1k+N54YvDaJQK9lW1olTI8FOCww3nxQeTlRTaZY/Orqs5oyOZnBTK2Dg9BbWm0xYS9wXd6tRcccUV3HrrrZhMJv75z38yZ84cbrnllr6wTULiZxGyYwchO3b0+j7e7kAR//PG9fpeEhISP442IwPlkCHgdiO63Sh0Ot8kb2tODg2PPe5zejrxWCwY/72G6ltvxV5e3k+W9yxj40PY8IcLuOmCZKqNFp75/BBmqxOT1Ql8L+A3JTkMjyijsNbMK9tKKWmwUFhrxu4WCPZTYXeDUiGjvMlKQa3plHt1FhBH6/2Ynxbdbw4NnEGk5t577+XLL78kKCiII0eO8Pjjj3ORNKxPYhCgNJ/6D7Cn8bS0oElORhnes2FUiTOnpqaG6667DoPBgEwmY8WKFdx55520tLRw5ZVXUlVVRUJCAh9++CEhISH9ba5EL2IvLMR17BgAbkMDbV98gTYjA3thIYLN7j3pB/OgOrKzaXrpJUS7nfqWFuLfeuuUkRyPxUJHdvagivTsKmvm1a/L8Qje+9Ut1i6Pzxn9fR1XUlgAq74qJUAtZ/sRI9dOHoah3U78EH/0/mqmpQz8zs4z6n5KT0/HZrMhk8lIT0/vbZskJAYNoiAgejwMufa6/jblF41SqeTFF18kMzOT9vZ2xo8fz0UXXcTbb7/N7NmzeeCBB3jmmWd45plnePbZZ/vbXIkepNPRUCcnY/74Y4KXLiXk+usx//e/yPz8qV/5GMGXLMCyfQdhd9xO1KOPdGn1Bu9k7/B77sH8yTpcDQ3U/vFeAmfNIviSBYDX6VFGR9Pw6Epcx44RtGgREXf+YVA4NtNSwvjDzGTe31/L+Hi9b25UJ50ppE7eunES7XYXu8qa+zWNdLZ069T861//4vHHH2fWrFmIosgdd9zBI488wk033dQX9klIDGjcRiN+541Dm9YzlfsSZ0d0dDTR0V79jMDAQEaNGsWxY8dYv34927dvB+D6669nxowZklNzjtGRnU3js8+hGBKCvagYR1kZLkMjQmsr1m+/BZkMl8lM2B234z9pEvbCQt9zOwX5Qq69ltDrrkW/9FLq/vQnLNu+xrpnD/biYpBB+5YvkIeG4i4rA8D88cf4paUNChXiQK2KOy8ayZ0XnfnooR/q0QwmunVqnn/+efLy8ggN9RYIGY1Gpk6dKjk1Er94BIcDGRC2YoXU9TSAqKqqIi8vj8mTJ2MwGHzOTlRUFAaD4ZTPWb16NatXrwa8s+gkBg8BU6cSOH8e5g0bUY8YTsfuPaBQgFKJMj4ed0UFlq++AmsHgt1Oyz//RcR99xI0dy7Nr7+O+YMPadu8haGr/4E2OZnIhx9GcHuw5uRg/t//QC4HUUSm1Xo3lMu9f+/Sn/yApNtC4dDQUAIDv5dPDgwM9Dk4EhIDGVdoGK7Q3skBi6KIp6WFITffhCpS0hYZKFgsFpYtW8aqVasICuqqanpiF+cPWbFiBfv372f//v2E90NtlMVpYW3xWn639XdUmCr6fP/BjKOyko7dewhashhRBI53IkY/+SRD/9+r6K+9Fr/0NCzbvqb13XfRX3sNgs2Os6EBR2kZiCLuY8e6DLZURUWhCA4GjwfcbnC78dTXex9LSiTykYcJnDWrH69a4nScNlLz0ksvAZCSksLkyZNZvHgxMpmM9evXk5GRcbqnSUgMGEzTpvXKuqIo4mluRpOSQtDFF/fKHhI/HZfLxbJly1i+fDlLly4FIDIykvr6eqKjo6mvryciIqKfrTw1a4rX8H8F/weA0Wrkg0Uf9LNFg4eGR1fiKC7GUVEBDgfatDFEP/mET48m+qEHafnwQ2y5eTgPHab132vA4yFg+nTsBQUAyIcMwdXYREd2NraCguP1OH5oRo9GN3sWttxcrIUH0AyNI+b559EmJ/+YSRL9SLezn5KTk0k+4Re4ePHi3rdKQmIAIooiuFy4W1pQx8cTtfJRKe00QBBFkZtvvplRo0Zxzz3fz0xatGgR77zzDg888ADvvPPOgH3/Wl++3ne7qq2q/wwZhOguno+juBjsdhSREUQ/88xJAnu66dNpmzQJ2969uGtrUcTE4CgrA48HzejRxDz/HPaiItytJpSRUegvvwzNmDEEL1iAQqfrUnvzSxDvG8yc1ql59NFH+9IOCYkeZ8hXXwHQMnv2z1pHdLvxtLV5RyFotQQvWYx+6VIUJ6RlJfqXXbt2sWbNGtLT0xk3zqsX9NRTT/HAAw9wxRVX8MYbbzBs2DA+/PDDfrb01Dw+5XHu23kfNreNx6Y+1t/mDCpCr74a87vv4a6vx9PUjL2o6KRIir2wEHdVFX6TJ2PLycFTV4enuRn/6dOJfmwl6qgo7EVFND3/PKhUBC1ciFyj7fL8ts1bAAi77bZB0fX0S6XbQuGmpiaee+45ioqKsNvtvuPbfiBeJHHuIXo8CDYbotUKSgUymfyH8g5nuJDonYx76gdPvtvl1BPuiD9td/lxnRp3S8sPbPnhmZ0HTmGLKIJCgd+4sQT/6ldox4xBJu+2FE2ijzn//POPiyCezFfHnduBzKSYSey4qveFInuSg00HeXjXw+hUOuYnzGfx8MXo1H3/Ya/Q6Qi++mqMq1aBRnPSnzF4i4kj/nQ/2owMLDt30rblCxzFxQRfsgB1VBQeiwXbgYOISiV+GRm0b9xI+6ZNyP20BM2dS8DUqehmzcK87hM0qanoFw38rqdfKt06NcuXL+fKK69kw4YNvP7667zzzjv9Ukgn0Td42tsROjqQqVUgk6MMDyPgkkvQJAxDodcj1+l+4KCcPv3S9TTZjzz4I0/80fTOD9fseldx6aUAxL32/7qmic7UFrkcmUqFXKtFpjwjSScJiZ9MTl0OD3zzAADPXPAMk2Im9bNF3WPoMHD7ttsx2o0AFDZ726T7a45V6K+vRh0VCSIEzj65gLdTUdhjsaDU64l58gnshYU+vZqO7Gw6tm0jZNlSQq69FmtODoj4HlfodPilpdG+adMpnSaJgUO379RGo5Gbb76ZV155hQsvvJALL7yQiRMn9oVtEmeJKAjg8Xh/nvjt9RS3RZcL0eEAlQoEAeWQIegvW4ZfejrqYcOQqQaX8FIXjtsuH6DFoRISACt3r6TJ3uS7vWnZpn62qHvWlqyl1d6Kv9If0SNiE218Wv4pkbpIsqKz+jxio9Dpzih60v7VNhqfe46I++8ncPYsnzqwNiODwPnzfDUz6kWLcDY00PjKq2hSUgi+ZAH+kyehmzMHa24u/pMnSbU1A5RunRrV8Q+G6OhoNm7cSExMDC0nhvP7CFEQEaxWBK22+5PPMUSXy+ug+A6cxlEBRLcLmVyOPECHTKtFplR4dRZkMmQyOchl3ttyOSBDERyEZvQY/MdmIA8ORhkWJqVXJCT6kJVTVvoiNSunrOxfY86Q5aOWU9VWRYmxBJvLhs1lo9JcyWPZj3FJ0iXcft7t/ZKK+jHs5eW0vPMOgsfjFdT7ahsNTz2FMiIC5ZAQnFVHge9rZlrXrMG0di0ytRq5VovcT0v7pk0I7e1YvtpK3N//jr+ksD/g6Nap+ctf/oLZbObFF1/kjjvuoK2tjZdffrkvbOuCKS4Ic3QAosrT53v3KyKgUOKO0INMhiiTe9MsnT8VXgdElHvvu8NDsE0eA+qfGmEphw68/84RRozy6sccqdzcp/uKiOQachkfNZ75CfP7dG+JwcekmElsu3Jw1ShGBkTy0OSHWFuyFpvLxgdHPkBAoMPdwcaKjUyImsCcYXP628wuNL30Eo7iYuSBOtSJidhLShAtFlxmMy5AHjqEto2b8Bs7lqC5cwm59lrsZeXYCgoQHHYEhx2/adPo+PprPM1Gjt19D0mfrMNWVET9Q38hcMliwm+4QSoi7me6dWoWLlwIQHBwMF9//XWvG3Q6tsW38/H8VoLUQd2ffE5iO/NTj3zXe2YMJhYc/3nwjT7d1mgzMixoGEn6pD7dd6CzZcsWamtrmT17NgkJCb7jb775pqRQPsCxOC3sqd9Delg6+xr2+Y5vqdpCsj6ZYHUwo0JHUdxcTHp4OulhAy+CEX7PPdgKCvA0G2latQrxB0V4Qksr2unTEWx2PBYL6qgooh9bSfPrr9O2aRP2wgOITqdXjA9wm800//3vtG36HHd9Pa1/+z+0Q+MHxeiEc5nTOjV33HHHj2pwvPrqq71i0OmQy+SEakMZoh3Sp/tKSPwUrC4r/kp/Vs1cRbAmuL/NGTA8+OCDfPvtt2RmZvLUU09x1113cccddwDw2muvSU7NAMbQYeDJvU9SYizh4sSL+bT8UwDunXAv8xLmsblqM5cOv5QlKUt4NudZchtz2VixkSpzFbWWWmbHz2ZxSv90Rp2INjmZ+Hfeoemll5Dr9bR9vM47TkGhQJuejiY1Fe2Y0TS/9pqv68leWEj7Rm/KCYXC11SgnTwZvxHDad+8BUVkJO76+uOP9+slSvAjTs2ECRP60g4JiR7nNys/B+BfK/tO9bfD3cGvR/5acmh+wGeffUZeXh5KpZKVK1fy61//moqKCl5++eXTtmJLDAxWF65me812IvwiqLPUMT1mOgn6BA42H+SK1CuID4qnpLmEtSVryW/Mx+ax8f7h96nv8I4VONB8gMiAyAGRjtImJzP0b3/D2dCA3D8AoaOD9i1bcFZWIjqdKONiCbvjdpTR0VTfeit+EyYSdscdtO/Yge3gQXQXTkc0m4m4/35UkZH4T5yIOjkZ0/vvox4+XBqdMAA4rVNz/fXX96UdEhI9TkCbvfuTehCP4EEQBCZHT+7TfQcDbrcb5fG2eL1ez2effcaKFSu4/PLLcTqd/WydxKlkFh0IAAAgAElEQVQwdBhYW7IWo82IiIjBZmDL0S1oFVrOs53H3vq9VLdXE6YNY135OvwV/swbNo+i1iKqTdWo5WqGBg3l8uGXkxWd1d+X0wWFTkfAxAloMzIImDwZ41tveUctlJcz5JrltG3cSMeOnVj35hDz3LMMfWUVxnffw7R2LZ6WFizf7iLs+usImjsXgKiHHurnK5LoRGpzkZDoIUwOE1NiphAVILV6/pDk5GR27PheXE6hUPDGG2+QmppKSUlJP1omcTrWlqzl38X/psZSA0BSUBLjw8cjR47T40QpU7KvYR/Z9dnIkDEuYhyTYibRZG1CqVRy+YjL+c/F/2H56OX9nnr6IR3Z2TQ+/wJtX3xB26aNKKKjQKFAFRtL28ZNKIL1qFNHEHb77wmYOhWFTkfHl1/gMRjA5aIjO7u/L0HiNEiKYhISPYSIyNTYqf1txoDkv//97ymPP/HEE9x22219bI3Ej2FxWthes51Iv0iuSr2KKdFTeL3wde7OvJt1pevIb86ntLWUyTGT2dewD4PVQKg2lDvOu4OE4ATfOjOGzhhwzkwnAVOnEnHfvbR+9DHWHTu9sheiiOvoUfwmTMDyzTfgcqGMiPB1M0U+8gj1Dz6ELCiIyPvv6+crkDgdP+rUeDweXn31Ve6+++6+skdCYlAiiAIiIqkhqf1tyoDEz8/vtI/Fxsb2oSUS3bGnfg8v7H8BgL9k/YWdx3ZSZCzijYNvsN+wH4/oITogmkenPMo3x77hw0MfcsR0hA0VG5gQNWFAOzOddCoMq5OTOVZXh7O01PuAx4NMqSBo4ULaNmzooh7sn55O8mef9o/BEmfMj6afFAoF7733Xl/ZIiHRoxzOjONwZlyf7NVqb2VC5ARCtCF9sp+ERG+RFZ3FvRPu5d4J93prYY5/sLsEF3OHzUWr0HJpyqUEqALQa/TcO+FeRoSMoKGjgYd3PczmqlPrQhk6DLy0/yUMHYY+vJofR5ucjH9WFshkKCIj8Zs8mcgHHyTizj8Q/djKU45ckBjYdJt+mjZtGrfffjtXXnklAQEBvuOZmZm9apiExM9l8zV9O85jdvzPmwYuITEQ0Kl1LEz26pNZnBaS9EkkBSdxsPkgs8+bzexhs8mKzmJP/R5e3P8i8YHxlLSUcLjlMAICJc0lMOLkdTtrdADumXBPX17SjxJ6803I1SrfiIROOouAJQYX3To1+fn5ADzyyCO+YzKZTJrSLSFxHEEUEBAYOWRkf5sy4Nm6dStz5nRt7X3nnXfOyW7LTsG6/piF1FNsr9nOa/mv4fK4cApOdtXv4rnpz6FT68iKzuKPE/7IV0e9U9B1Kh1uwc2osFGnXGv5qOVdfg4U1FFRRN4n1cicK3Tr1PSnirCExM/htj9/BsDfn/5Vr+5jd9uJCYjBX+Xfq/ucCzz++ON89NFHvPDCC1gsFn7zm9+g0WgGpVNTYarg2ZxnCVQFEqwNZkXGCgBWfbeKImMRfko/ylrLuGf8Pf02vbonUMgU+Km9NVEFhgI2V25Gr9WTFZ3FnGFzMDlMbDm6hXZXO2NCx3BB7AWnXCcyIHJARWgkzk26bek2GAzcfPPNXHyxV8CsuLiYN97oW9l5CYmzQe1wo3a4e30fm9smRWnOkB07dpCcnMy4ceM4//zz+fWvf83//ve//jbrrFiVu4rs+my2VG/hwyMf8tbBt1hbspYNlRuobKukuKUYp+hkfcV6LE5Lf5t7VswYOoNI/0ia7E002ZuwC3a21Wzj+X3Ps6d+DwAXxF7AvPh5RPpHctR0lNUFq9lQvmHQXrPE4KZbp+aGG25g3rx51NXVATBixAhWrVrV64ZJSAwWBFEgMTixv80YFLS2tpKTk0NycjIajYajR4/2uqLw5s2bSU1NJSUlhWeeeabH1r0r8y4SAhN895ttzSxJWcKFsReilWuJ1EaSGJSIwWrgps038eaBNwfdh71OrWNM6Bjf/djAWEpbS5mXMM8nqHeg+QBf135Ng7UBm2Djs/LPeCT7EZ7b+9ygulaJc4NunZrm5mauuOIK5HLvqUqlEoVC0aNG1NTUMHPmTEaPHs2YMWN45ZVXenR9CYneRCFXSIJ7Z0hWVhbz589n8+bN7Nu3j7q6OqZNm9Zr+3k8Hn7/+9/z+eefU1xczHvvvUdxcXGPrJ2kT2Jo0FDf/W012yg2FiOXy7ELdgx2A1NjphITEENJawmv5r3KyuyVbO7jqfE/FYvTwtajWzF0GNh6dCs3pN1Aqj7VK7AXNo4/TfoTKzJW+OqEsqKzuCTpEvyV/mRGZBKti8YluPis8jO212zv34uR+MXRbU1NQEAARqPRN9xyz549BAf37FwbpVLJiy++SGZmJu3t7YwfP56LLrqI0aNH9+g+EhI9jSiKeEQPw4KG9bcpg4KtW7cSHx8PeLVrXn31VXbu3Nlr++Xk5JCSkkJSkndi+lVXXcX69et77L3l3gn34nA7aOxopNHWiN1t567Mu3C4HUT6RXJj2o10uDp4YOcDlJvLcQgOvjz6JfMT5w/Y4uHtNdt5fv/zpASnUGQs4t4J9/Lchc+xKncVV6ReQYO1ocv5OrWOu8ffTYAqgM8rPycmIAY5clQyVT9dgcRAwG2yY8muQzc1BqVe22f7duvUvPTSSyxatIjy8nKmTZtGU1PTadVBz5bo6Giio6MBCAwMZNSoURw7dkxyaiR+FgezEnp9D4fHQbA6mCB1UK/vdS4QHx9Pa2srpaWl2O29P5vr2LFjDB36fTQlLi6OvXv3nnTe6tWrWb16NQBNTU1nvH6SPok35r/B2qK1vJz7MoWNhcxPnM8/5v6jy3lvzn+Tl/e/zPry9eQ35vNa3mvcft7tdLg6WFuyluWjlhMZEHmWV9nzOD1OCpoKcApOykxlAOxr2Ee4XzjZddn8ccIfuwyo1Kl1LB+1nEMth/jO8B1quZoJ0ROYGNW3sgoSAwPB7sb0aTn2Qy0A6Bck9dne3To1Y8aMYceOHRw+fBhRFElNTUUQhF4zqKqqiry8PCZPloYCSvw8vrrivF7fw+FxkBGe4YtkSvw4//rXv3jllVeora1l3Lhx7NmzhylTpvS7RMSKFStYscLbvTRhwoSf/Py8pjwcgoONVRvJiMjwdQd1RmN0ah0rxq6g3lpPbmMumyo3MSFqAoVNhQNOu2XG0BkAmO1maiw13Jh2I6sLVmNxWcipy2Fo4FCSgpOwOC1srtxMibGEUWGj0Cq0FDYV4hJcxOhiKG0t9U3oluh5nIYOzJsqUScEofBXIlMp8Bsdilzbf9OPBLsba0Ej1gPNOI+akWmVyFRyBLu7z+zqdpcpU6aQm5vLmDHfF4tlZmaSm5vb48ZYLBaWLVvGqlWrCAqSvvlKDHwcHkeXeTcSP84rr7zCvn37yMrK4uuvv+bQoUM8+OCDvbZfbGwsNTU1vvu1tbU9OpahU4umzOyNZjgFJ59Xfk6tpZb7Jt7XJZpxoPkA5aZyliQvIS0sjazoLNLD0jHZTRxqOUSFqYII/4gz0rZxOp24XC5UKhVqtbrHrge6iu91MipsFKpyFVWWKo5ajvJJ2SdkhGfw4ncv0uHqwL/Kn7FhYxkXNo685jxMdhOZkZmkh6X3qG0SXsfBUWai7dtaXFXtOI60gkKGXKNErlagSdHjKDOhSdH3uiMh2N3Yio0A+I0OxVFmwvx5FaLdAzIQXW7adx5DGeqVBBBdHjxWN86qNoIXJKKODPix5c+K015xQ0MDx44dw2azkZeX5+tQaGtrw2q19rghLpeLZcuWsXz5cpYuXdrj60v88rjznnUAvPLSpb22h1KuJC00rdfWP9fQarVotd78usPhYOTIkRw+fLjX9ps4cSKlpaVUVlYSGxvL+++/z7vvvvuz1+0c+niw+SDbarYxPmI8RqsRs9NMflM+l4+43Ncd1ElWdBb3TbzP57BYnBb2NezjQPMBysxlPL77cYI0QRQ1FzEmbAwPTX6oS5RDEAQqKyvZnbub8rpyZAoZokckOSaZKZlTSExM9DV09ASdDltScBJlrWXckn4L2XXZtDvbmTtsLgnBCdw+9nZ2HNuBR/Cwu3434B3sKkfOweaDUqSmB3EaOmjbUoUmKRhLdj1i569aBAQRVVwAqjgdjjITpk2VBM2J9zk5P3Ru3CY77TtrUUX6o00dgqvWclonyGnowPRZOXKdElWkDk+rHXWsDm3qECzZdXR8Z0Amk/n2Cr44AecxCzKVHFuRkYDx3t+/eVMloltAdAogiBjNdiJ/O67HHa/TrrZlyxbefvttamtr+eMf/+hzagIDA3nqqad61AhRFLn55psZNWoU99wzMEKwEhLdIYoibsEtFQn/BOLi4jCZTCxZsoSLLrqIkJAQhg3rvddPqVTy2muvMW/ePDweDzfddFOXqPPZ0jn00SN4iPSP5KujXzF72GyMdiOHWg6RFpbWJdJyKnXhzjXanG0ANFmbyGvMI1gTzNc1X+MW3D71XofDwccbPqa0tZTQxFASkhNoaWhBF6LDbDWz9uu1DM8fztKFS9FoND/7+jrte37f8wzRDqHIWMSY0DFUmiuxuW2sPrCap85/ikhdJDXtNdycdjMapYb8hnwCNYEsSVnC0KChJzl2EmdP25Yq7MUtiB4B/YJEHPUWLF/VIA9UoU4OwnnU4nNO9AsSEZwen3PjMTuwHmgiaEES7pp22r6pBasHNHJ0Rju2g0b0CxLxSwvz7dcZEbLsa8BZZgbALjOCCFa5AVVCE+4GK35poWgSgn1OkW5yDACmTRUIbU5El4Df6FAA3EYbluw6RJsHT4sDR5mpy549wWmdmuuvv57rr7+ejz76iGXLlvXopj9k165drFmzhvT0dMaNGwfAU089xYIFC3p1XwmJn4PFZWFY0DBJSfgnsG6dN3q2cuVKZs6cidlsZv78+b2654IFC3r8vaRz6GNOfQ4bKjfgElxsr93OQ5Mf4orUK7p8mBs6DDy590lKjCX8adKffCmprOgsrht1Hf848A9cgotw/3AiAyLJM+ShlCk50HSAPfV7mDV0Fh9v+JgqdxVJE5N46jdPUbK/xLf+8LHDufe1e6k6VsXHGz7mykuv7JGITVZ0FvMS5vFZ+WeEaEI42naUucPm0mxvpsRY4nPS/jjhj2RFZzE/cf6gHwvRm2m9n0vQvAREj4A6LhB7hQm5nxJkILS7EJ0i6ugAFOF+yLVK/NLCvHUsagWeDidtXx4FAczryvCYHODxBin808LQTY1BFRWA4PR0qX3pjPj4T4zEUdsOHe7vp5YL4KpqA5UcTUIwAZneaExnNEmbEYb9SCt+Gd71BbsbZ2079tJWRJsHlDICL4hFk6Lv8dep27hPbW0tbW1tBAYGcsstt5Cbm8szzzzD3B4c9nX++ef3ugCXhERPY3fbpe6On8GFF17Y3yacNZ11Jzl1ObgEF4lBiVw35jpmDJ3R5QP9YNNBbvvqNkwOE6n61JNqTDZVbsLqthKiDuGRKY/wwv4XcOMmNTiVG9JuICs6i8rKSkpbSxl5wUgM1QZK9pcgk8uIio+iua6Z0oJS/t/9/4+H33qYQ98corKykuTk5J91fZ2Rpc6Opt31u9HINUyKnsTo0NGsyl1FUnASOrWOOcPmYOgwsLpgNcggPSx9UDk1nWm93H351B6tR6lQ4fa4iBsWTebEcT2e1jtb1JEB6CZGY/zvYXAIyPyVPifDeawdsd2FQq/Bk6RHFqTGsr2GoHkJeDqcoJAh0yoIvCge+yEjzop2BIcLj8UFgFytwLSpErla4YucdEZ8PB1OsB5XZtcqwCOgGKLF0+Yk4LwIXxQGvo8m2ctN4BBADkq9ltZPy+jIrv/+Ytwiztr2LvU4PZWG6naVN998kzvvvJMtW7ZgNBpZs2YN1157bY86NRISgxGZTCYpCf/CUSlVyJAxMWoil424DOiaalqZvRKTwwRAZVsl+xr2+Ypw99TvobqtGoBJUZP4pOwTbhh9A0q5krsy7yJJn4Shw8CjHz9KWloaMpmM8Nhwfvf075g0dxL+On9K9pfwxI1PcDj3MDKZjCGJQ9iTt+dnOzXba7bzwv4XuCX9FgwdBgDSQtOYMXQGqwtXs7N2JwlBCb6OrbUla/lvqVfqI0AVMGA6ubrD4XDw2fqNGOssJEQPZ07WJABKKw7TUtfE1s92ERpTwK8WX9Jjab2fgyZFj//YcKz7GxFtbuTBaoQ2J4pgNerUIagi/b3Oib8SV61XzdkvLQyZQg4ycFW34yxrI+iieOyHW7EfasGSXUfQrHj0CxK7RE46Iz6WvXVwvLlTNy0GTbQOVZzulHU4QfMSAFCEaOjYXQ9qBU5DB6JbALUMRbAGT5MdWZAKweGh9ZNS5CplF2fq59KtU9MZQdm0aRPXXXcdY8aMkaIqEoOC3AtTem1th8eBv9KfjPCMXttDYuAzb9g8dtftZt6web5je+r38OL+F/n9uN+jlnlTGHLkKOXet9tOpyc9LJ37J99PoaGQ4pZivqz5EoBXZ73qW+udwnfYcWgHlhQL1iYrI0JGMGPpDN/j5QfKcbvdhISHABAeG86hg4dwOp0/K31idpjpcHWwrXobFW0VAMQHxfv0aACWpCxh69GtZEVnsXzUcjqcHSAbeFO4T4cgCHy2fiOOFgXTMmf5ZBlefv0p3v7gH4iiyJYPdmNoruez9RtZetmSfo/YyLVK9AuSUMfqcBmsBEyOxvRZOc4yM+ooHf5jI1AEqLtEauQaBf6ZEagivWlyGyBTKdAvSsYS5oduaozPgTmRzs4m5zGL9/Fx4QRdEOdzYk4lqKeODCDsujEIdjfuZjuOw620fHAYwepClxWD//hIrN8ZvK3f+wwgA+24IT2ahurWqRk/fjxz586lsrKSp59+mvb29n7/xUpInAnfLO69dlKb28a4iHFoFP3/7U2i/3i98HVqLDXcu+NeNAoNS0csZenwpfxxwh+xu+2UtXtbvUP9Qjk/+nwmRk30RUHunXAvl424jLLWMo6YjhCji2FJypIu6y+IX8D7ge9T11FHXWUde+v3siBxAUa7kdJ9pbz/7PsgwvL7vI6EXC5HppDhcrnOyqnp7Or6qvor7B47IZoQUoJTqG6vJloXzUv7X2JJyhIywjPINeTySu4rDA8ZTmJwIivGrhhUnU6VlZUY6yxdHJpDpUW88e7/AeCn9cftcTN29Hh25W7rkbReT3BiMS6AQudVbnabnRjfK0E7PISAFL3PuWjbVo2tpAVtkh5Nih5FgPr7ot6pMaftgnKUmbwdS6JIwIRIgmbFn1GKqLPAWDNcj6PCjMfk6PJ85ax4rAWNuFvsuOo60CQE92gHVLcrvfHGG+Tn55OUlIS/vz9Go5G33nqrxwyQkOgtVHZvvtil7Xm5dqfHycgQaTL3Lx1B9AqRtjpbAXi94HWGBg5lYfJCLE4LeYY8Pi77mCZbE58f/ZxJMZOwe+w4PA7sHq+icoo+BY1Cg9VlpcJcQZL+e/XVGmsNVruVySGTqWivoK6jjk/LP6W6oJqyp8tAhPRl6Uy62Js2EQQB0SPS4mzhHyX/+MlKxZ0dWTaXDZVchb/KH6PdiEqu4uuarznUcoitR7fiFt3MGjoLq9vKPsM+9hv2D6q0E0DuvnwSoof7HBqX28WdD/3mpPNkMhnDolPI218wIJyak1B47XcebQO7B8cRE+4WO8FzE3CUmbAWNqGO8aaMfoglu86bJlLI0BQbcTfa0F+ShF9amLc9e4E3vd5dzcuJejUA5i+P4jdqCPqFiSeJAloLGjF/XkXQnHgCs2J6vFi425DLt99+i8ViobCwkJ07d1JUVITJZOpRIyQkeoPfPbiB3z24ocfXFUURmUzG2IixPb62xOBietx0FCgYHjycIFUQKpkKu9vrrOjUOu6ecDcPTX6IqdFT8VN6Bch8HSQiVJgq2FazjdsybuMPmX/A7rZ3mWx9wbALWJi+kLaGNqwuKxH+EVAFZc94HZph84ahXaKloLGArVVbqaysJHhIMLduu5W3i95mbcnak2zuHFh5qgnanV1ds+JnoZApSAhO4P6J97MkZQnNtmb0Gj01lhrsbjuzhs4iVOstEg3WBA+atBN4u5xqj9YTExXnO7b6369yrKGGSedNPen82Kih1FTV4XQ6+9LMM0ITHwRKOTg83gMysOY30batGkW4H+oYHc46b7u3o8xE68YK2rZVI9jd6KbGoE4MAo+Io9QbXel0MuRaJQGZkQRkRnYbSemM6pg3VSK6PKijA7AdNGIrNiK6PF3OdR6zINo9WPY1eIuQe5huIzXPP/+877bdbicnJ4fx48f3u6y5hER/YXPb0Gv0xOniuj9Z4pwmwj8CvVbPTek3AfDC/hfQKr+vNdCpdVyWehkXxF3AWwffotHayN76vShlShxuB7d/dTs1lhpa7a0sTFzIC/teIK8xjxUZKzjQfICs6Cwy0jP4ZN0naMdqiXBF8NHKj0AAZGA6bKLxwUYq9BVE3hVJQVkByhglZsHMEO2Qk9JZ8H3Nz4nzm04sbl6YvJCc+hzsHjtV5ipuSr+JGUNnoFao+ejIR8iQ0epo5e3it3lpxks8uffJk4QCBzoulwulQuUrpTh0pIS/v/0yALf86i/k5HWVAJDL5SgVqrNO6/Um/mMjcB6zYM1vRKHX4mlzoNCr6ShoxFlnwVndhjo+yBepUUX4e7Vn6iz4p4chD9J4HW0RPOazczJOjOp4rC7s5SaUIVoch004KtqQqRS+tm91rA6r3IDHYMO8qRJFgLpHtWq6dWo+++yzLvdramq46667eswACYnBRrurneuHXy/Ne5JgxtAZaJVany5N5+0fiu3ta9jHutJ12D12BARmDp1JjaWGWkstodpQGq2N7KrfhdVtZWPFRppsTZQYS7g48WKuPu9qcvJyyK/Lpy24DY/Tg0wuQxREzFVeUTRbrQ19qR673Y5fgB8KFNjddnbX7eaTsk98aSiL04Ldbef3437vs9nitPBa3mtsqtzE/RPvZ2HyQlye46nb4z91ah0rMlbg9DhZV7YOp8fJtJhppIWn8d7C9/rhlf95OCweqooasY1xIHjgL4/fD4C/JpC//t37+SZ4BO56aAVP/2UVKYmpuD1e/ZqBhlyrRJMQjK2gGY/JgTo+EFddB4ogNc6qNm/7dFU79sMtuI12HDVt4PDgLDPjrG4DzXE3wE+Bs8FyVoJ4nVEdwe7G+N4hcAqoYgOQ61Q4j5qxl7fiMtqwl7QQtCARdVIwzjIzihAtinA/bAebe2ysw09eIS4ujpKSku5PlJA4B2m1txLlH8XcBEnSQAKfTksnnbe3Ht3K8/ueZ17CPFZkeAdlOgUnAgKxulgemvwQHa4OqturSQ9Nx+w0szBpIfGB8VhdVrbXbictLI0tVVsYETKCqMwo6j+qp9pQzYQ/T6BF2YIoF0kJSiHUFUp7UztlrjKW/GoJflo/rC4r22q38W7Ju1Rbqqmz1JEVncW2mm3eAZSho7C77cxPnM/6svV8cPgDRFHE7DBj6DBw0HgQgMLmQt488CaN1kZuTLuR28+7nbQw71iQzsGXg5GSbw1YGmR8szmPIGU4HVZvKs7qaKe6qR0ZMtweN4fLi6ipO4qfnz9DE2IGXJSmE7/RoTiqzFgLmlDoVDhdAm6jDZlchkzvbZ92GazYSlrQDA3CUW1GEeRtcvAYbN5F3CJyfwWyIPX3xb5n4Gh01tOILg/OYxYcR83I9RoCJsfgabbhqrVgP2BEdAkgQtuGCvzHhuM22nBbnVi/M5xS0fhs6dapueOOO3zfSAVBID8/n8zMzJ+9sYTEYMMjenB6nNyScQtqxcB8c5MYGHSq8W6p2kJGeAYToyYyO342+U35LE5eDMDbB99md91uso9lo1VqSQtL44HJD7ChfAM7j+1k1tBZLB2+FLvbzpd1XxI0Lghbkw21WY2t2oZMKcMZ6GRB1gLSL0mnQdvA1Nip6NQ6NpRvYPux7dRaagEoaCxgR+0OnB4nsbpYdh3bRV5jHnqtnh21O3CLXnG1g80HMVgNVLVXAVBtqebV3FcREVEr1Nwz4Z6Thl0ORkZNjWbM7tGUlBQzJk7PbZc8QZu9BbfTW/j9wrrfo5AreejWF7ggaxY5hd8w51fT+tnq0+OL1hw0Yq8wgyAij9SC1YPgFlDH6hCsLrTD9eimxWL9zoD1u0YEQUCuVyNYnMj9lHiMdtq/qsZv9BBMGytRxwcy5LIRp2zf7qSznkZwusEpelWO7Q7sB5sJmhXvPafKjDXXAB5QRvnRvqMW0e5BGeOP3E+JOjEI25EWVHG6H93rTOjWqZkwYcL3JyuVXH311UybNnB/uRISneyZ13PdSR7Bg8FqYMbQGZI2jUS3dOq5OD1OTA4TH5d+zJdHv0RA4I0Db3Cg+QB76/f6nAmP+H0x5Ykprc7Bl3aPnfcOvUeZrIyZU2aSak4lvz6fWybfwtXpVwOQQUaXNQBq2mv4uuZrZsbN5L3D7zExaiK/G/s7NlRsIEWfQlZ0FoYOA3vr9yIg0GJv4a7xd1HUXESOIQeAWF0sF8RdMKgKgU+H0+amdH8D5blNaNx6gkL9qDUfIi54JCNGJ9Jab8Vh8yCXKXB5nMSFplB8pJCw2EASEwe20Kbf6FAs2XU+0T2h3gYiyLQKnEfN4AI0cvxGDCFoVjyqqACcte1Yi43opsYi81PSvq0GzXA9LoMVnALOMjOW7Dr0C5JOu29nPU3bzho8Dd490YC71Y61oBFt6hDAW0sjUynQJAVjT2zxauBUW7wjHI7X9MiUckIW/Tx9sW6dmuuvv/5nbSAh0V/snTeqR9ZxC24MVgNTY6Zyc/rNPbKmxLnPgeYDbK7aDFXeWhvh/7d33+FRVunDx79TMimkQUICJIRUAulAIBTpVRQUlWJZcVFRV19dC+r+WHZ1FVF317UuK4hlxbWvwipNpIii9JrQk0AS0iEhN/MAACAASURBVEMSUibTzvvHIZNEEggwySThfK6LazIzT7lnQp6555z7nIMND70HQgi2525ndM/RnDGeIcAjgAGBA+yJyK+7tDwNnvi6+lJeU87IniN5sN+DdHLpZK/ZaUztMg4ADyQ9QIWpgqguUfZEKa5r3cryN0TKlqOfTv/EE8lPENgpkNfGvMbDGx5mR/4OBgQM4OmUp1vmTWpFpmoLW/97nEM/ncZmA61OQ1CnOA6V7MCq30NIwCC6efpw8kAJf77tPYy6M9R4FNDFz5frp05u8/Ozad30dJ7em9L/nUDn6YLez53KXfnYSk1o/F0RpSa5+OS5LqVO/QNxj/Gzz18DYOjqgWukLzajBWGxYTKb0CT6NDmZY/2h3J1v6k3R+wflQpk1YDxQTM2xUiyNLJjpkRiAxkWHsAq5WKYW0GnsEwReCY1oYnrg+Pj4Rgsha4ez7t+/v8mDJicns3PnzisOrr6l+5eyMWsjXdy6OPS4SsfVqUz2FVf6uF/W/jZh46zpLJXmSqZGTmVW9KwGI1vas5b4G+0oHPXe1E5kBxDgHsA/dv+DR/s/yvtp7/NTzk/c2ufWZicLja3y3dLyK/P56NBHlzzXTVt1ZFsuGz48hM0CHt4GukV6k7m/CJsQhA93o7gqm81f78NUIejURc+IGxIZOLRfm1n76XJUbDtN2epM3GL9qDlyBp/JYfZRSE2pXQvrwM695J/Kw6BzwWQ1ExjSjfjkhmthVe7Op3TlCTQ6LZ2nRaLr6k7p/06gcdeiM7hgCPE6b1I/+37fpuPWpzManRaXAA+0Hi7NXgPqQn+jTe79zTeOn99DUVrTPc+uAeC1V6Zd8r4VpgoqzZWE+oQyvfd0BnUf5OjwlA6ufmsJwMc95CihXj697MnCpRyrfutNawjsFNiuJtO7kIozRg5tzcV2bl3GqrMmairMaHVasAgMNb706uRPfHdffHu4cf39/egS6O3coB2gdtkEl2BPzH39LjrRXU1NDatXfos5r4q+wVGMuWYw5ZVnyck/jcVkZfeqnznQbR/XTr0OXbWgal8BAoHOU0/lwUIMgZ1wCfDAa0Rwg9qYX9fJ2KrMCKOV6rQS/G7u3TpDus1mM/n5+efVz/z0009069bNYQEobYPZaqa0phSt5iLfSDS/vtv4sObaFr3LIRDnHbf+fcGF1x6r3dZ87gp2xnimyX1/fVwNGmzY8DH4MDdhLkN6DFFDtxWH6kjJQnuxb0MWOUfqTRorIC+zHHdPAxUlNRzdWUAnTwN9U4IZMi0Cz84do0W2/ppOFyvAtdlsrF75LZ7lLqQMHEONqYbfLXycj7791L7Nk7/9PeOHjWH1ym8Z4Z5AzbFSdJ3dsORXY8mvxqgpstfG+E4Ob3IUlaXECDaBa4iXw2cUbjKp+f3vf8+iRYvOe9zb25vf//73581fo7QvQgiMViOV5ko0aNBpdEwKm0R05+jzEpf6zks2LvCBf6HE5LxtL5I4XMq+tdv29DoCwOPJjze5/a+P66J1wV3vToh3iH0BQkVR2rfEMT0xG62cPl7KmdwqNFroHu5DYVYFOhcteoOGs2dqcMuv7DAJzaXKyMjAnFdFykC5FtbvFj7O5+u+AiA6NIojmcfYd+QAf5w7jzU7NlB4jYnAa4Jwi/OnamceNRllWAuN6LrJRTJN+ZWUfHoYa6kJ3+vDG3R7dUrpjrW0Ri646cB1n+ACSU1+fj7x8ecvCBgfH09mZqZDg1Bal9lmprCqkG6dujGkxxBG9xxNuE94x2uROFd70D9QTUHQkc2bN4///e9/GAwGIiIieO+99/D1ld/+Fi1axLJly9DpdLz++utMnDjxIkdTOiLPzm6Mur0PFWeM7Fl3ki49POkV50fO0VJA0MnXla3/Pc7IW6OdHarTHNi5l2j/UIypxVQHwhfffY1Go+GVx14guksv4vol4t7JHY1GQ5+gSA4dO0z0jJsAcAvxttfveA3pgd7Xjfwl+7GcrjrvS7Kl1Ej52kxMpyuwFlZDYCeHvo4mk5oLre9UXV3t0CAUx7EKq1xk71wvS213i0BgEzYqzZVYbBZuirqJO2LucGKkiuIY48ePZ9GiRej1ep566ikWLVrESy+9RFpaGp988gmpqamcPn2acePGcfToUXQ6nbNDVpzEs7Mbw2fWJS7RKXWlFDP+cHXWzdmMFs4eKiA//TRD/COpSS9l0549gGzRf/TvfwDA060T/331I4YkDaJX955s/XFXg1FRtfU7td1JmnOfPfoAd9xj/Oznq9h6GuPhEtz6dHF41xNcYEHL5ORkli5det7j77zzDgMGDHB4IEodIWQCUvvPKqxYbfKfxWax/zNZTRgtRqot1VSaK8mtyKWougiLzYIVK0Ij61p0Wh0GrQFvgzfDgoaxaPiiqyOheeAB+U/p0CZMmIBeL7+fDR48mOxsOeHcihUrmDVrFq6uroSFhREZGcn27dudGaqitCk2o4XyDaco+uYY2nIr7lGdcY305axHDS56uSREQrc+xAVFU2Gs5DdP34vNZEWr1WI4txZWrdr6ndruJN8bInGL6UKX2/o26GLyGBCIW58uLdL1BBdoqXn11VeZNm0aH330kT2J2blzJyaTia+++srhgVyMTdioMFXgom0ba28IBCarCQ0aNBoNjY2Mry08vVhhq0DIlpV6zXRatGg0GvvxG7s16Ax00nfCReeCq87VvhhdkGeQg19tOzVzprMjUFrZu+++y8xzv/ecnBwGD66bxyU4OJicnJxG91uyZAlLliwBoLCwsOUDVRQnsxktlK5Kp2p3PloXDWczijFmleMe3YWuZwJw0esRNsHXd/4Tlz4+hN4ziJKzpWQdyaBnbDimc2thWUqNnP0hG5dADzwSA+yJiiGwE/53xsq5bOqt7WQtrMacV9UiXU9wgaQmMDCQrVu3snHjRg4elOuAXHfddYwZM8bhQTRHnNaDfG0ndCaLU87fmGBDZ6Jc/elp8MZTK9fR0HB+IarG/nPdYwByM03dfud+dtFo0V1sFFJjaoC0VZe+X0cjBJzJAN+hEJQEPXs6OyLlCo0bN468vLzzHl+4cCE33HCD/We9Xs/tt1/6zLdz585l7ly5RlP9WdQVpaOqOV5K1d4CsICLRYOv2YPjv6QRWdmbkCpfakwmbDYbZmEBjZXaaX/dA73JzDpJF50XepuW0g2ZVG3Pt/f7eKb0sJ/DnjjtLcQjqSu+k8NxjfTFd3JYi3Q9QTNmFB49ejSjR49ukZNfimEleQzLTAP3zs4OpZ7Gv/UpTiIEVBSAmze4+cKfV4O7L2za5OzIlCu0fv36Cz7//vvv88033/D999/bv1QEBQWRlZVl3yY7O5ugINWKqSgglzfwSAqgakc+COgdHMExYw49M7sRTBdiukawP+8II5beDjoNVpuNiO6h+Hn68suObYTVdKXmeL3aWxvUnCpvUFdTvuGUTJxMgqq9hVjLanCP8WvQouNo7WfMqkYLHv7QyXGT9CgdiNUsE5rIMTDs9+AfBR+OcnZUSitYs2YNL7/8Mps3b8bDo26a9alTp3Lbbbfx2GOPcfr0aY4dO8agQVdnMaii/JrWTY/v5HAMQZ5UHSgmJFtLesFpdmYfJDk8kX/e+CxzV/yRtNzjAEQE9mLp9c+xecX3uMZ7Ex0Yj0uwJy7BnlhKjJizzqLRaTnzbToe8f64dOtE9YEiPJICALCU1FBzpJSa9HLMJUaMB4vxmRaJR6RjGyraT1KjKI2xWaCySP6cdCsMug906r/11eShhx6ipqaG8ePHA7JY+F//+hexsbHMmDGDmJgY9Ho9b731lhr5pCj1aN30eKb0QOOiw5JXyeRbprDu+/VsLN5JhOjGqjuWku9WjndSd4zVRvZt2oGtwMwkz+uo2l1AzdFSDD098Z0SgbWwGl1Xd6xlNVTtzMdzTE/c4/3xHCqHeBtPlVNSXIWt2kzljjyoslL6xVE010ecNznflVBXf6X9stRAZQFETYRB94J3j4vvo3Q4x48fb/K5+fPnM3/+/FaMRlHaH/cYP7QGHa6RvswadS/H9h1m58eb2Z6Thq4GdEYvuvUOIso/jGC/LpBfA9VWrFXVVBdUo+tkwHtMCOUbTlFzqhwsYCmoouZ4Ga4h3mjd9FRsysJWasKtbxf0Xd2p+CEHjYee4s+P4Ds5rEEtzpVQSY3SPtksUFkIQx6CpNucHY2iKEq7VX85BYDofjFE94vBWF5FxeFCPPt0peLrDIyiBADr6SoAND4uuEX64jm0hyw8PlCEa4g35qwKALzHhaDr6k7xx4eoOXUW196++E6NQOumx1ZtoWpnPtjAlFPhsNeikhql/TEbZQvNgLsg8damt3v88aafUxRFUS7IzdsDt0G9ANBODMVcVI21qBp0GlzDfeg8LQq9rxuWUiPG9FK8htW1tlQfKUFYbZR9l4ntjAm0oPV0oSa9DNdwH6xlJrABWjAEOW7leZXUKO2LsEF1iWyh6XeRobtTprROTIqiKB2cIbATgb9LojqtGDjXZXWuDqZi62kqf8nFNcoXU2Y5wmxDH+BB9Z5CmbjoAAHGA8XUHC7F0MsLU24F+h4edOofiEdigMPiVEmN0n4IAaVZEDIYEpoxsd4RuaAl0Vfvei6KoiiOonXTN1iYspbnUNlCo/M2yGHeNrkSt9bLgK3MBFZABy4hXui7uFF1uBidix5rpRm9r5tDh3erpEZpH4QNyk9D90SY+ELzRjjdd5+8VfPUKIqitBi9rxu+k8OxGS2YC6qo2luIIcQLU0ElOj9XbCYb+m4emDLK0brr0bnqsRYaMYR7O3wSPpXUKG2fEFCWI1toJi4EF3dnR6QoiqL8Su3cN+69u+AS7EnF1tNUbM0Fiw2ztQIsAuOB4rrp9bUah0/Cdxlz8TvenDlzCAgIIC4uztmhKG2RsQx8Q1RCoyiK0sbVjqTS+7rhPSYEn0m9cI32xTXUGwB9Vzdw06Hv0QnfKREOP3+baKm56667eOihh7jzzjudHYrS1lhqZFIzdoFKaBRFUdoRrZser2uC8bomGEupkQr/03gMCMRaWO3QCffqaxNJzYgRI8jMzHR2GEpbIwRUFcHQ/weh1zg7GkVRFOUy1dbdAC2yOrf9PC12ZEW5UpUF0LUPxE+/vP3/+EfHxqMoiqK0aSqpUdqms3ng1Q2u+zvoDZd3jHHjHBuToiiK0qa1iUJhRWmg6oysn7nu7+Dmc/nH2btX/lMURVGuCqqlRmlbqs+AsMLEReATfGXH+v3v5a2ap0ZRWkRNVRWpm9aTtmUjZ0uKCeoTw+g778HLz//iOytKC2gTLTW33norQ4YM4ciRIwQHB7Ns2TJnh6Q4g6kKTBUwaREEDXB2NIqiXETqpvVs/PdS8tOPUVVawrFffuSH/7zv7LCUq1ibaKn5+OOPnR2C4mxWE1QVw7hnoOcgZ0ejKEozZO7fJUcp1lOclemcYBSHqzp+hrKvjuMzLRKPyM7ODqdZ2kRLjXKVM1XJGYPjb4beE5wdjaIoTaipquLYtq3UVFUBMPKOe+jcM8T+vIu7O+PnPuys8BQHK/vqONZiI2VfHXd2KM2mkhrFuSoKwWqEoQ9Byv3OjkZpx/7+97+j0WgoKioCQAjBww8/TGRkJAkJCezevdvJETrer5OMlnbqwF42L3+XUwdkAb5fcE9u/8vfGD17LmFJydz+/Ct0j+zdKrG0CmM5pK2Ut1chn2mRaH0N4ONC3qu7MJ5q++9Dm+h+Uq5CNgtUFIB3D7juFfAJcvw5XnjB8cdU2qSsrCzWrVtHSEhdq8Hq1as5duwYx44dY9u2bTzwwANs27bNiVE6Xm2SMfKOOUSlDG3x84XEJzHyjjmExCfZH3P18KD/5Kn0nzy1xc/vMMZy2PEupP4Xrv8HBA+Qj6VvgvBRcpuD/4XD30L+fujaFzqHwYgnWuZa1UZ5RHamsqcnNQdKACj57Ag9nhjo5KguTCU1SusTQiY0URNg+ONg8GiZ8wxt+Yu80jY8+uijvPzyy9xwww32x1asWMGdd96JRqNh8ODBlJaWkpubS/fu3Z0Y6ZWpqari4Kb1nNy3m5G/ubvRJKMluXp4XFLyVJydxZaP32f4rXfhF9yzBSO7ROmbYONCsJngm0dlsmKuho3PQ+/JgIC9/wFzJbj7QfpGYBO4esKE55wbeyszZ1XYfxYmqxMjaR6V1City2qSCU1gHIyeD9oW7AHdulXequSmQ1uxYgVBQUEkJiY2eDwnJ4eePes+SIODg8nJyWk0qVmyZAlLliwBoLCwsGUDvgKpm9az6QMZZ0FmOkOm30Z4v2RO7JQtUBHJKbh6tNCXhMuw6s2/UZBxgrPFRfzmxdecHU6doAEQOw3yU+XtuvkQMQ66RMKeD0GjgZBhcOonqCoB9NA1CpLucHbkrc73lt6UfHoYjYDOM6KdHc5FqaRGaT01Z8FYCvEzYeCclk1oAP7v/+Stmqem3Rs3bhx5eXnnPb5w4UJeeOEF1q1bd0XHnzt3LnPnzgUgOTn5io7VkjL31dUFVZaWsOH9JWz9bDkWswmbxYrFVEPCuEkUZ2ex+cNlhCb2J3bUOKclOiWncxrctgnGcvjpdTixHvreAGjAzRcOfgnmKnlf2CB7u5xiAkBrgMpCKDoCAW3/g92RPCI74zF/iLPDaDaV1CgtTwi5jpPOFa79K4QOc3ZESjuzfv36Rh8/cOAAGRkZ9laa7Oxs+vfvz/bt2wkKCiIrK8u+bXZ2NkFB7bseYuRv7sZkrKbwVAamqipAUFVWilanx2a1kJ9xAoAtH79Pxt6dnDy4FzdPL2JGjLYfw2QyYTabcXFxwWC4zCVImmni/Y/w3dI3GH/v/2vR81yS9E1w8HM56vLA52Azg8UI3kFgOitvy7LBVAkaLfiGQvBA6DW0rt5GabNUUqO0LEuNTGgCYmDUH8AvwtkRKR1IfHw8BQUF9vuhoaHs3LkTf39/pk6dyptvvsmsWbPYtm0bPj4+7bqeBuRoo1nPvsT+9WvY+MESrDaB3mDAYjKh0WrpEiS724bfeheleXmcycvhVOo+wvoPJCMzk9WffETG0cP4dPHDt0cwoVG96T8ohbCwMLQt0HLaZ+hw+gwd7vDjXpHwUXLGcnO1vL//M9nNFJwCngHg1R1T3mHMVoGLwYDh+CpI3wB9rwc3b2dGrjSDSmqUlmOulvUzKfdDvztAp/67Ka1n8uTJrFq1isjISDw8PHjvvfecHZLDRA8dQVHWKfZvWItN2PDrGUJVaSkaYM3i1ygvyMfg4YHNYuHA5g1sO3AInV5P4ZGDuAgbpspyPLv6k59+nG/TT9A9sjdTb7wRV1dXZ7+0K1dwBL5/BsY+03hXkZs3JM5s+FjePmxVJWQY+pL6/isUuYZiOHMMU8+h+PuNJdYPwrpEoU1bKetxcnbJ5EglOW2O+pRRHM9mlbMDW01ydFPCdGdHpFwlMjMz7T9rNBreeust5wXTglw9PBg28w5KTmdxcv9ehE0QlTKM4pwsUjd9Z9/OJuDQ6Tw6lZwhqW9f/v7TTkorz81ps2oDAI/c/Vs6e3ux8uuvuXn69BZpsWlVa56So5XM1XDn1xffPu4matJWsXb1KuheSPzgsQRHxJBx9CDVrl3pVLSP1M17Sd26lom9XXENGQD5B2HCQpnYpG9qmOjAueHiX8Ko+bIVKOX+q2oouDOppEa5csIGZqMsBNZqZA1NyFCZzPTo57y4Xn3VeedWlBYmh1cP41TqfkpysigryGP4bb8ldtR4Tu7bTcWZYkoqK3H18KCXTydK805jMpvRAP5enXBzc8Pdy5vIsFAS+kTz8979ZGRkEBHRhrqIjeVyvpiCQ5A8Rxbqho+S15pt/2o8WfA+d/9snpyp/CLJhM3gyVpG4BdVwNBxU5n5l49Z8cOH2GwCDbD2Ll+mxHix9Wghaw+6cT3b0XYOAf9oGdt3C6D3tXBkFcTfAt2TYONzci6ulQ9BdTFYTDD5pZZ4h5RfUUmNcvmEgMoiuaq2T7Bc4iBkKATGgoubs6ODpNaZu0NRnKXP0BEc2/YTJ/fvATS4e3ox6YFHOFtcxNrFr3Fo/XqC/bug0Wjs+wigf2QYEydfx7AhQ3A71+UU0i2APTu2t52kpiwHvroPTm6VX5xO/QzlOTBmARxbC0dWw9G18gX1SJTrxvkEyeTnyGooPARr/wiGTlCeDZNearQ7KiMjA8pzGTpFzmn084HjmMxyPhY3vQazRaAJvYahmp/43958Ms54EWHcB3uXy5rBmrMyRtNZ2P85FB8HNDK5ip8JO5bIVuvaWYlrJ/hTXVctQiU1SvMJIf84a8rlz8ImC39Hz2+bBcC1I2bGjXNuHIrSQlw9PJh4/yPsWPlf/HqGEJGcAoCXnz8TH3qcLWlH8NGasZnNAJgs8sN67Z6DrN1zkC6+viz964tEhvaiR2AgG3btxWQytfioqGb56XXI3CJ/dvGA0pPymlOQBrn7oFNX2XIDUHwEDJ6gc4GiY7J1BCBnhxzJhJB1NtPelgkPyBaVvctJPd2V+J4+MvGzGNn4RDJeZYfo93oexVVWmXyEDkMTNIA403JS03OJmDCxblmXsizZ9dQ1Rna9n9omW2miJsLwR0FY5MzFOhewmiHtK3numBsh7iaV3DiYSmquRkIAQv4BCtu5++dubVb57UNYQKOXk1BpNPLbkLVGzucQPgrCRoBfVNvuJ37+eXmrkhqlA/Py82fMb+ee97jWxYVeMXEE2YzkHElDAwT4+tA1MJDI8DA2/7yN4pISnlq4iC+X/gutVoteq8FsNreNpKZzWN3PFhP0uxOC+kPoNaB3hYNfyBFLZVnQc7DcbsdSmQB1jYFOfjDiSTm6qTQTQkfKhGbdfLlt8EBMh9ZQlBVEr3sfkI8VHiHSdhyCegG5gAbCx4DeDfRuhI6dw6bKHzBd9wYGb3+5z7S34Ye/ws73ZGsNyHltzmTIVpwR86CmAnZ/IK+jwipba3J2gUcXiGlHy0u0AyqpcTQh5K3NIotltbq6pOD8jQHNr24vtJn41YONnVsD2BoeT/x6e42c+M7FQ14c9K6gM8jRSS6doEs4ePjJLiW9m3xeqwP3LtC5V/PeB0VRnMrFxQW0OsKSBuHdNRCAlbfPweVcwpI9M5cb776PjKxsqo1GXA0GLDYh92sLPDqD3kN+mYq7CcbMr2vVGDFPzh1jroZNL0DcNFnjUpYFnt0gYyNEjYMeSRA+Qi5KufYP4Ncbeg0H4xnoNxtzwUkMhw+hLUiD4GToGg0xN4BvL9DvBW2NjOMcrcEDQ2A0Zp079rTPzVvONJy9S7YiGcvAuztk/iDrfiY8J6+vlhp5mzBLXmu7J8kC47SVqjvKgdpNUmPUuqExViJMplY5n6bBPWFPCeyPiyYSEDiXxAjO9p5GVfi18r59Tw2iXv82Gm3dPvW2QaNBnLuV92vP3shzDbaTxxD242rrHbP+uS6DBSisuOhmbUX3c/3iuW0wZoFcRTqiq2eDegdFcRSDwUDPsDAKz5QSHBWN1Wol/VQWkaG95GrmJWdqrx7o9XpO5+cTEhbWNlppAKKvhePrZdfNmUzY8x+ZYPhFwobn5WK4Qx+G8c/VjUIqPgbx0+V2aV/L5Vhc3GXy0C0Bjq4BrV5+6XRxx6UyD5PFhs0m0FqMUHhEJjZ6N9ldRMPPG5vNhsnK+YnfzmVylBPIc055XZ6/totq2MPyNqBvwy6nne/LQuNR88Gnh6zD2bRILtnQ7zaV6FyGdpPUvG+ZwNfGSHzcWzPkc8kD2G9rf27yfu0HlAY4BhwrbaVYlV97rkAmMws+2+fkSBqyCoHNJvDzdOXN2/rh5dZGvhkrHU7/QSl8998vCOoWyKHjx7n9od/T2ccHb09PsvNysVptDBs4AL1Ox6m8AsbfdIuzQ26oIE0mINnb4fQ+cPcGn55w+txyER5d6haYDB9Vl+BEXytbcspOw6Yn5OOT/yb39eoOZ3Mh+W4MuXvxN/zASboRlndQJlC+oZAw41zd4Lk6wnMyTxfRNaT3+YlfQAxoXeTsxMYyWd9Tf+FLn6DGRz9l75A1iodWQNFRWdRcehKOfyeXlBn9tOPey6tEu0lqrEKDm4cnnp3ayLcIpc3T62TLVJc29n+muNJE3x7evHRLgrNDUTq4sLAw/EJC2X/4CH4+PrgaDJwpK+NMWRkA1wxM5rknH2f/4SP49wojLCzsIkdsRemboPx03X3PrrLbqVt8XUtNbUsIyFaN+vUpQQPg++dk0rD/U9lCMvnlhucIiCbWM5kDq98lNEigsZp49ovdfPbcbgrOmNFpBPc+/z7dAr/luzcf52B2ObHX1kv8jOUyzqjxMmn68RWZlHz/DNz6cdOvLXuXXB1c64IsB3A5N0LKDBqdrLvZu1wlNZeh3SQ1inKp/j37D84O4TxCCMxWG7MG9bz4xopyCU4d3M/at18jduRYBky+EVcPD7RaLVNvvJGVX3/NqVOZfLl0MTqtDmNNDQH+fpSWl3M44yT+vcKYcsMNbWvivfBRMOlFKM+VLSiV+VByQiYnd37V+D71ZxPeuQyKj8rHs7bJOWWS7zpvl7CwMFIDY9hadIChncP5OWsPafmy61qrhVNFFZwqqmDj7hNoQ5IJ6+4n62DcfOF/D4OlWq5pl3wXhAypO399xnLZfXZsrRwVtedDKDgI6GWr0thnIHevLB7esxzMldBHFRBfDpXUKB1Wfve2V9RcabIS3NmdpJ6+zg5F6WC+ef2vVJed4efP/4Obhyf9J8sPRVdXV26ePp2MjAz27NjOqYwM9FoN6QVFhISFMf6mW1ps7acrUn85g4TpsOIhOVNvlwiZQNS2koSPqqs9WfO0XKep9BTETZeL6Lq4y66c3HPd0PUn9Bv2MFqfICZOvYW1K+F/GWU8f30hi4wlaDUabDYLp0UgJ00+aLtGMGHKzWhPrJV1MGjkTzEZYgAAHTxJREFUCKfOYXUzCQdEN2yhMZbLEVenfpGJjM0Mp7bK1cELj8gE7bq/yW2LjsCwR2Q3VPomqCmDfZ/K56KvVfU1zaSSGqXDStwr57jYl9R2FtSrNlkZHxOoioMVh7NZ6tV+7N9lT2oAtFotERERREREtOoq3Q6Ts0vWn5gr5LDtqPGQ+aMc0dSjP0x5TdatdDo3zLokQ9bNuHnLIdmHVsrRUSATmlXzZIKhN8CE53B1deX6m28lY10FaUe+oVAfg6GmFFNJNl07FTKxaxFhXXPRurrW1e64+cL6P8tup6YSjvRNMkZTJXKwhg5ChkHeAeg7Ra78XTs7ctrXMPqP4B0sR5zm7JazFNss8li/Xq9KaZRKapQOa8Kaj4C2ldQARHT1dHYISgd07YOPs+afr+ITEMjIO+5pcjuDwdB+kpla4aPkqKY9H8ri4Z9ekxPZGcvh+Pd1Q6d7DJAJTOxNcsRRUH/I2CJHPIHsNsrdJxMF3xCIHA/rFkDK/Wh9gogYcj0R2mxMXr0w//APXPxGYsjZJpOW3hPkMerX7szdePG446bDgc/kEO7cvZC7B6pLoPAwnNwiu9TSvobek2XydvgbsJihMA28esjXWLuiuHJRKqlRlNakgZ5dPJwdhdIBRQwYxIPL/uPsMFpGzVk5x8voP8pCXKtZJgJarWyBqU1O3P1kAlOeLfdzcYejq+Wo1KIj8OPf4JonIHoS5O2HrW/AifV1azPl7IJDKzGM+j8MUxbBiY2Q/aOcofiHv8lRSSn3g6tX3czEjXUNleXUrU01Zj6EDpOFy9v+BduWym26JUDIYDnHTfBAKE6HzYtky1POLrBa5TI0Lm7ydSjNopIaRWklJosNF52WiK6dnB2KorQvP/wVdr0nJ8/z6iYTkh79IHsnVOTCtsVwbJ3sarKY5SrdG1+ASYtg4gvyGFVnwPIFWIzgEyILds1GyPpFzh8DDYeFu3nLRKT4uBxSjoCf35JdR1o95OyUty7uDUddGcth1ROyKBhkC1L4KNkVlXSH3D97h2xFOrZGJjwxU2H5dBlbwWE5X82ZdJnsDJgtEyelWVRSoyitpLTazNg+AaqeRlEu2bm/meKj50Y0aeTSCIm3yq4Z87lEJXkOfDkH8g/K4eD1i433fSqTkF3vypmHhzwkh4j79Kgr9P31sHCfIJj1kUxI3Hzhf1mQtR3MVbL7KuV3ct/6Rcvpm2TSFTVRJjE734e0FbLrKWiAXGjTvzf0u0O21Jir5f4TnpfbVBbI5Ra0Bug7VdXSXKI2Ue6+Zs0aoqOjiYyM5MUXX3R2OIrSIrQaDcN7d3V2GIrS/ox4AgbMkUW2Gh0gZBdN4kw5Ad/2xbLFIyAabn4XoifL4eD1+UXKpKYsS9a3pNxfl8RcaGRR7TbHv5OjqnoOknPllGXLlpYNC2Xx8do/wBdzIGePXFJm+BOyy+u7BXJElqlCxuzVA/L2ye4zF3e5zEP6Jhn77G9kV1rsTeDm1WCJBqV5nN5SY7VaefDBB/nuu+8IDg5m4MCBTJ06lZiYGGeHprRz79z7rLNDsBNCYBOCUD9VT9MS3njjDd566y10Oh3XXXcdL78sJ1lbtGgRy5YtQ6fT8frrrzNx4kQnR6pcFp8gmPKPuvleTqyXLRvQsMsIGg6rrt+CsmmRbAXx7QUzl5+/GG9jQ8Trq53or/Z21ROQ/gNkbIb+d8lE5vh6OLFBTp636UWY8ipEjJXdV/Ez5dp5ZqPsVgoZBhufk4tyBg2oi/2OLxrGolwSpyc127dvJzIykvDwcABmzZrFihUrVFKjXLEzfoHODsGu2mzF39OAn6ers0PpcDZu3MiKFSvYt28frq6uFBQUAJCWlsYnn3xCamoqp0+fZty4cRw9ehSdTufkiJXL5uYNQ+6X/+o/1thK18byc60on8sRSEEDIH2z7LZy9Wp624mLZAvQr5Mcn6CGSx9Me7tuvpuAvrLlRe8mW3Hy9stkJmeXXG/KUg1FhyGon2y56X8XfHGXfLzwKPS9vmGS1dRrUi7K6UlNTk4OPXvWza4aHBzMtm3bnBiR0lEM3PYdADtSxjs5EjhrtDBCdT21iMWLF/P000/j6ioTxoCAAABWrFjBrFmzcHV1JSwsjMjISLZv386QIUOcGa7SWtI3ySTFVAUHPpVdThoNHP4WIsfW1arUJjR7PpStKEfWyDqX9M1yeHjcTXDd389vvXHzrpuh2Fguu5Jqh1673FNX3Dv2GTjxvbz17i5blTa9JBMagNhpqkXGgdpETY2itIRRG79k1MYvnR0GAFqthvEx3ZwdRod09OhRtmzZQkpKCiNHjmTHjh1A41+YcnJyGj3GkiVLSE5OJjk5mcLCwlaJW2lh4aNkq8ukFyFmGpzaJoeCC1vD7WqTH7MRsMLhlbI15dBKEBZI/UpucyG1BckeXeCnf8gEx827rmXpjs9l11JtC0z8LbIQOH6mnFFYzRbsME5vqQkKCiIrK8t+Pzs7m6CgoAvsoSjti9lqw6DTEu6vhnJfrnHjxpGXl3fe4wsXLsRisVBSUsIvv/zCjh07mDFjBunp6Zd0/Llz5zJ37lwAkpOTHRKz4mS/Hvm059+ADTr5Qeg1dduFj5LJz/Hv5WrZfW+QM/2ezYVD38hJ/8JHNe+c4aMa1vc0ZeDd4BfRdP2OctmcntQMHDiQY8eOkZGRQVBQEJ988gn/+U8HnUBKuSqdNVroF+KLVquGcl+u9evXN/nc4sWLuemmm9BoNAwaNAitVktRUZH6wqTUib4WEmbB/s+gpgLS/geZm2WXUEC0TH6ir5W1LeGj6hKN0Ze4KG5za2FUzUyLcXr3k16v580332TixIn07duXGTNmEBsb6+ywFMVhzFYbw6P8nR1Gh3XjjTeycaOcrv7o0aOYTCb8/f2ZOnUqn3zyCTU1NWRkZHDs2DEGDRrk5GgVp3DzlhPxTf4r9LkOfnpFrqv04TQ5j4yxvHnDu5U2z+ktNQCTJ09m8uTJzg5DURyuxmzF003P8ChVJNxS5syZw5w5c4iLi8NgMPDBBx+g0WiIjY1lxowZxMTEoNfr7UO+latQ7WrZBYfkRHims/Lxszmyfsaji2o56SDaRFKjKC1h8YPOn8ix3GhhQmwgep3TG0U7LIPBwPLlyxt9bv78+cyfP7+VI1LanPRNsG4+CCFrZIrTIetnObw77iY1+qgDUUmN0mFVePk69fxCCKw2QXJoF6fGoShXvfBRMGGh/Dn6Wnh7BFhroOxU3bBspUNQSY3SYQ378RsAfrrmeqecv9Jkxd/LleReaqpzRXGq+iOhAKa8Dv97WN4qHYpKapQOa6gTkxqbEJRVm7l1UIjqelKUtiZ8BDyy19lRKC1AXW0VpQUUV5hICffj+oTuzg5FURTlqqGSGkVxMLPVhlUI7hoaqlppFKWlZe+CV2LhL36w7R1nR6M4mbriKoqDFVWYuD6hO2FqBmFFaXmrnoDybLBZYO0lTpandDgqqVEUBzKarXgYdNw+uJezQ1GUq8Pkv4F3MGj1crkD5aqmCoWVDuu1R19t1fMJISisqOE3Q3rh7ebSqudWlKtW8AB4LNXZUShthEpqlA7L5OrWqucrqjARH+TDzOSQVj2voiiKIqnuJ6XDGr3hC0Zv+KJVzlVlsqDRwOMTojHo1Z+VoiiKM6irr9JhJW9fT/L2pld3dhSj2cqZKjNPTIimh697i59PURRFaZzqflKUK3CmyoTZKvjdqAiG91aLViqKojiTSmoU5TKUG81Umaz4e7rylxti6eWnhm8riqI4m0pqGiGEQCAXdK0yWTBZBSAusIfmgsfTXOjpCx32IgQCzUXOfSUEF3tlF9FCr9t++CaOL84d22K1AVBSaWpk54sc+wLPWW0CN4OOx8f3ZlC4H56u6s9IURSlLWg3V2ODTktljQWHfBpegBBQY7Fh0GvRaTV4GHTMuSYUP09Dk/tc7IP/gklNszR9gIsd+0pPrbnACa782Bd5/grOoNFA2HLZevLcjXGXtX9TXPVaQrp0UgXBiqIobYxGCOHwLMHT05M+ffo49JgFhYV08fN36DGbotWA9goykcLCQrp2bfv1Fe0lTmg/sbaXOA8fPkxFRYWzw2iT/P39CQ0NbRe/y/YQI7SPONtDjNA+4mzpGDMzMykqKmr0uRZpqenTpw87d+506DGTk5MdfsyW0l5ibS9xQvuJtT3FqTSu9mLZHn6X7SFGaB9xtocYoX3E6cwYVfu5oiiKoigdgkpqFEVRFEXpEHTPPPPMMy1x4AEDBrSLY7aU9hJre4kT2k+sKs6Ooz28R+0hRmgfcbaHGKF9xOmsGFukUFhRFEVRFKW1qe4nRVEURVE6BJXUKIqiKIrSITgkqSkpKWH8+PFERUUxfvx4zpw50+h2kyZNwtfXl+uvv77JY61Zs4bo6GgiIyN58cUXz3u+pqaGmTNnEhkZSUpKCpmZmY54CZfsYnG+8sorxMTEkJCQwNixYzl58qQTopQuFmutL7/8Eo1G47SheM2J87PPPiMmJobY2Fhuu+22Vo6wzsViPXXqFKNHj6Zfv34kJCSwatWqVo9xzpw5BAQEEBfX+OSDQggefvhhIiMjSUhIYPfu3a0cYdszc+ZMkpKSSEpKIjQ0lKSkJEDOi+Hu7m5/7v7773dqnM888wxBQUH2eOr//1q0aBGRkZFER0ezdu1ap8U4b948+vTpQ0JCAtOmTaO0tBRoe+8lNP8a2ZqysrIYPXq0/Xr32muvARf+3TtLaGgo8fHxJCUl2aeLaG5e4HDCAebNmycWLVokhBBi0aJF4sknn2x0u/Xr14uVK1eK6667rtHnLRaLCA8PFydOnBA1NTUiISFBpKamNtjmrbfeEvfdd58QQoiPP/5YzJgxwxEv4ZI0J84NGzaIyspKIYQQ//znP50SpxDNi1UIIcrLy8Xw4cNFSkqK2LFjR5uM8+jRoyIpKUmUlJQIIYTIz89v9TiFaF6s9957r/jnP/8phBAiNTVV9OrVq9Xj3Lx5s9i1a5eIjY1t9Plvv/1WTJo0SdhsNvHzzz+LQYMGtXKEbdtjjz0mnn32WSGEEBkZGU2+j87w5z//Wfz1r3897/HU1FSRkJAgjEajSE9PF+Hh4cJisTghQiHWrl0rzGazEEKIJ5980v650Nbey+ZeI1vb6dOnxa5du4QQ8vocFRUlUlNTm/zdO1OvXr1EYWFhg8eamxc4mkNaalasWMHs2bMBmD17Nl9//XWj240dOxYvL68mj7N9+3YiIyMJDw/HYDAwa9YsVqxY0eS5brnlFr7//ntEK9c6NyfO0aNH4+HhAcDgwYPJzs5u1RhrNSdWgAULFvDUU0/h5ubmhCibF+fSpUt58MEH6dy5MwABAQHOCLVZsWo0GsrLywEoKyujR48erR7niBEj6NKlS5PPr1ixgjvvvBONRsPgwYMpLS0lNze3FSNsu4QQfPbZZ9x6663ODuWSrFixglmzZuHq6kpYWBiRkZFs377dKbFMmDABvV7O7+rMa+DFNPca2dq6d+9O//79AfDy8qJv377k5OQ4Oarma25e4GgOSWry8/Pp3r07AN26dSM/P/+yjpOTk0PPnj3t94ODg8/7JdbfRq/X4+PjQ3Fx8WVGfnmaE2d9y5Yt49prr22N0M7TnFh3795NVlYW1113XWuHZ9ecOI8ePcrRo0cZNmwYgwcPZs2aNa0dJtC8WJ955hmWL19OcHAwkydP5o033mjtMC/qUv8fX022bNlCYGAgUVFR9scyMjLo168fI0eOZMuWLU6MTnrzzTdJSEhgzpw59qb9tvo7fffddxtcA9vSe9lW37P6MjMz2bNnDykpKUDjv3tn0mg0TJgwgQEDBrBkyRLAcXnBpWr2Mgnjxo0jLy/vvMcXLlzY4L5Go7ngIohXm+XLl7Nz5042b97s7FAaZbPZeOyxx3j//fedHcpFWSwWjh07xqZNm8jOzmbEiBEcOHAAX19fZ4d2no8//pi77rqLxx9/nJ9//pnf/OY3HDx4EK1W1eY724WuZTfccAMgf3/1W2m6d+/OqVOn8PPzY9euXdx4442kpqbi7e3tlDgfeOABFixYgEajYcGCBTz++OO8++67LRbL5cRY+14uXLgQvV7P7bffDjjnvWzPKioquPnmm3n11Vfx9vZuM7/7+n788UeCgoIoKChg/Pjx56392Jp5QbOTmvXr1zf5XGBgILm5uXTv3p3c3NzL7hYICgoiKyvLfj87O5ugoKBGtwkODsZisVBWVoafn99lne9yNSdOkO/ZwoUL2bx5M66urq0Zot3FYj179iwHDx5k1KhRAOTl5TF16lRWrlzZqusDNec9DQ4OJiUlBRcXF8LCwujduzfHjh1j4MCBrRZnc2NdtmyZvSVpyJAhGI1GioqKnNZl1pjm/j/uaC50LQOZPP/3v/9l165d9sdcXV3tf8MDBgwgIiKCo0ePtujfyMXirHXvvffaB1+09u/0YjG+//77fPPNN3z//ff2DzVnvJcX0pb/DsxmMzfffDO33347N910EyA/b2vV/907U+37FRAQwLRp09i+fbvD8oJL5ojCnCeeeKJBQdC8efOa3Hbjxo1NFgqbzWYRFhYm0tPT7QVbBw8ebLDNm2++2aBQePr06Y54CZekOXHu3r1bhIeHi6NHj7Z6fPU1J9b6Ro4c6ZRC4ebEuXr1anHnnXcKIYQoLCwUwcHBoqioqE3GOmnSJPHee+8JIYRIS0sT3bt3FzabrdVjvVBR5jfffNOgUHjgwIGtHF3btHr1ajFixIgGjxUUFNgLbk+cOCF69OghiouLnRGeEEIWkdZ65ZVXxMyZM4UQQhw8eLBBoXBYWJjTCoVXr14t+vbtKwoKCho83tbey0u9RrYWm80mfvOb34hHHnmkweNN/e6dpaKiQpSXl9t/HjJkiFi9evUl5QWO5JCkpqioSIwZM0ZERkaKsWPH2v+D7tixQ9x999327a655hrh7+8v3NzcRFBQkFizZs15x/r2229FVFSUCA8PF88//7wQQogFCxaIFStWCCGEqK6uFrfccouIiIgQAwcOFCdOnHDES7hkF4tz7NixIiAgQCQmJorExEQxZcoUp8TZnFjrc1ZSI8TF47TZbOLRRx8Vffv2FXFxceLjjz92SpzNiTU1NVUMHTpUJCQkiMTERLF27dpWj3HWrFmiW7duQq/Xi6CgIPHOO++IxYsXi8WLFwsh5Pv5u9/9ToSHh4u4uDin/d7bmtmzZ9vfo1pffPGFiImJEYmJiaJfv35i5cqVTopOuuOOO0RcXJyIj48XU6ZMafBB9/zzz4vw8HDRu3dvsWrVKqfFGBERIYKDg+3XwNovo23tvRSi8b9nZ9uyZYsARHx8vP09/Pbbby/4u3eGEydOiISEBJGQkCBiYmLs719TeUFLU8skKIqiKIrSIaiqRUVRFEVROgSV1CiKoiiK0iGopEZRFEVRlA5BJTWKoiiKonQIKqlRFEVRFKVDUEnNFVq4cCGxsbEkJCSQlJTEtm3bALjnnntIS0sD5AqmRUVFZGZmNrlisqNkZmbyn//8x35/7969TlvFtbCwkJSUFPr168eWLVv4/PPP6du3L6NHj3bYOe666y6++OILhx1PUZSrw/z58+nZsyeenp7ODkVxIJXUXIGff/6Zb775ht27d7N//37Wr19vX0PknXfeISYmptVjaktJzffff098fDx79uxh+PDhLFu2jKVLl7Jx40anxKMoilJrypQpTlvsU2k5Kqm5Arm5ufj7+9un/Pb397evxjxq1Ch27tx53j5Wq5V7772X2NhYJkyYQHV1NSCTj8GDB5OQkMC0adPsi5TVP05RURGhoaH248ybN4+BAweSkJDA22+/DcDTTz/Nli1bSEpK4qWXXuJPf/oTn376KUlJSXz66adUVlYyZ84cBg0aRL9+/Zpcjfall14iPj6exMREnn766QvGeOLECSZNmsSAAQMYPnw4hw8fZu/evTz55JOsWLGCpKQknn32WX788Ufuvvtu5s2b1+g5Dx8+zKBBg+z3MzMziY+PB+Avf/kLAwcOJC4ujrlz5za6MnttixjAzp077Us/NPWaU1NTGTRoEElJSSQkJHDs2LFG41IUpW268cYbGTBgALGxsfaFFE+ePElUVBRFRUXYbDaGDx/OunXrztt38ODB9gUXlQ6kVab466DOnj0rEhMTRVRUlHjggQfEpk2b7M/Vn5m3V69eorCwUGRkZAidTif27NkjhBBi+vTp4sMPPxRCCBEfH2/ff8GCBfapsesfp7CwUPTq1UsIIcTbb78tnnvuOSGEEEajUQwYMECkp6eftwzFe++9Jx588EH7/T/84Q/2c545c0ZERUWJioqKBq9r1apVYsiQIaKyslIIIewzQTYV45gxY+zLQfzyyy9i9OjRjZ67ObMVJyYmivT0dCGEEC+++KL9NdafjfKOO+6wz0I6e/Zs8fnnnzd4n4WQs1mPHDnygq/5oYceEsuXLxdCCFFTUyOqqqouGJuiKG1L7XWhqqpKxMbG2pdNWbp0qbjlllvEyy+/LObOnXvBY3Tq1KnF41Raj2qpuQKenp7s2rWLJUuW0LVrV2bOnHnR1a7DwsJISkoC5GJumZmZlJWVUVpaysiRIwGYPXs2P/zwwwWPs27dOv7973+TlJRESkoKxcXFzWppWLduHS+++CJJSUmMGjUKo9HIqVOnGmyzfv16fvvb3+Lh4QFAly5dmoyxoqKCrVu3Mn36dJKSkrjvvvvIzc29aBxNmTFjBp9++ikAn376KTNnzgRg48aNpKSkEB8fz4YNG0hNTW32MZt6zUOGDOGFF17gpZde4uTJk7i7u1923IqitL7XX3+dxMREBg8eTFZWlv0aeM8991BeXs6//vUv/va3vzk5SqU1NXuVbqVxOp2OUaNGMWrUKOLj4/nggw+46667mty+/mrdOp3O3v3UFL1ej81mA8BoNNofF0LwxhtvMHHixAbbb9q06YLHE0Lw5ZdfEh0dfcHtmstms+Hr68vevXsdcryZM2cyffp0brrpJjQaDVFRURiNRn73u9+xc+dOevbsyTPPPNPgvah1ofeqsdfct29fUlJS+Pbbb5k8eTJvv/02Y8aMccjrUBSlZW3atIn169fz888/4+HhYf/CAlBVVUV2djYAFRUVeHl5OTNUpRWplporcOTIkQatI3v37qVXr16XfBwfHx86d+7Mli1bAPjwww/tLSKhoaHs2rULoMEon4kTJ7J48WLMZjMAR48epbKyEi8vL86ePWvf7tf3J06cyBtvvGGvSdmzZ8958YwfP5733nuPqqoqAEpKSpqM0dvbm7CwMD7//HNAJhD79u275PegVkREBDqdjueee87eSlN7ofL396eioqLJ0U7136svv/zyoq85PT2d8PBwHn74YW644Qb2799/2XEritK6ysrK6Ny5Mx4eHhw+fJhffvnF/txTTz3F7bffzl/+8hfuvfdeJ0aptDaV1FyBiooKZs+eTUxMDAkJCaSlpfHMM89c1rE++OAD5s2bR0JCAnv37uVPf/oTAE888QSLFy+mX79+9iJYkM2rMTEx9O/fn7i4OO677z4sFgsJCQnodDoSExP5xz/+wejRo0lLS7MXCi9YsACz2UxCQgKxsbEsWLDgvFgmTZrE1KlTSU5OJikpyd5821SMH330EcuWLSMxMZHY2Ngmi4/rmzx5MqdPn270uZkzZ7J8+XJmzJgBgK+vL/feey9xcXFMnDiRgQMHNrrfn//8Zx555BGSk5PR6XT2x5t6zZ999hlxcXEkJSVx8OBB7rzzzovGrShK2zBp0iQsFgt9+/bl6aefZvDgwQBs3ryZHTt22BMbg8HAe++9d97+Tz75JMHBwVRVVREcHHzZ126lbVGrdCuKoiiK0iGolhpFURRFUToEldQoiqIoitIhqKRGURRFUZQOQSU1iqIoiqJ0CCqpURRFURSlQ1BJjaIoiqIoHYJKahRFURRF6RD+P9iA+kW3kR5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563264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005" y="4093345"/>
            <a:ext cx="6265093" cy="12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310" y="3274460"/>
            <a:ext cx="4131369" cy="80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87" y="3274460"/>
            <a:ext cx="2452689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219" y="1917697"/>
            <a:ext cx="5339523" cy="135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15" y="1917697"/>
            <a:ext cx="4480477" cy="157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59" y="5356943"/>
            <a:ext cx="19716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sp>
        <p:nvSpPr>
          <p:cNvPr id="3" name="Rectangle 2"/>
          <p:cNvSpPr/>
          <p:nvPr/>
        </p:nvSpPr>
        <p:spPr>
          <a:xfrm>
            <a:off x="-40696" y="-2089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mtClean="0"/>
              <a:t>Quant_norm + UMAP 6 components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03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9543" y="116632"/>
            <a:ext cx="895988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endParaRPr lang="fr-FR" sz="1600"/>
          </a:p>
        </p:txBody>
      </p:sp>
      <p:sp>
        <p:nvSpPr>
          <p:cNvPr id="6" name="Rectangle 5"/>
          <p:cNvSpPr/>
          <p:nvPr/>
        </p:nvSpPr>
        <p:spPr>
          <a:xfrm>
            <a:off x="-40696" y="-208994"/>
            <a:ext cx="918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Quant_norm + UMAP 4 components -&gt; nouvel essai avec 6 clusters</a:t>
            </a:r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628900"/>
            <a:ext cx="8267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071688"/>
            <a:ext cx="5410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2557463"/>
            <a:ext cx="4905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405063"/>
            <a:ext cx="8191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201127"/>
            <a:ext cx="4514118" cy="158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676400"/>
            <a:ext cx="37909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788" y="1219200"/>
            <a:ext cx="955357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919288"/>
            <a:ext cx="4276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8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16777</TotalTime>
  <Words>606</Words>
  <Application>Microsoft Office PowerPoint</Application>
  <PresentationFormat>Affichage à l'écran (4:3)</PresentationFormat>
  <Paragraphs>64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63</cp:revision>
  <dcterms:created xsi:type="dcterms:W3CDTF">2020-09-07T14:56:02Z</dcterms:created>
  <dcterms:modified xsi:type="dcterms:W3CDTF">2020-09-23T14:31:47Z</dcterms:modified>
</cp:coreProperties>
</file>